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97" r:id="rId3"/>
    <p:sldId id="296" r:id="rId4"/>
    <p:sldId id="275" r:id="rId5"/>
    <p:sldId id="273" r:id="rId6"/>
    <p:sldId id="274" r:id="rId7"/>
    <p:sldId id="272" r:id="rId8"/>
    <p:sldId id="298" r:id="rId9"/>
    <p:sldId id="300" r:id="rId10"/>
    <p:sldId id="276" r:id="rId11"/>
    <p:sldId id="277" r:id="rId12"/>
    <p:sldId id="268" r:id="rId13"/>
    <p:sldId id="278" r:id="rId14"/>
    <p:sldId id="295" r:id="rId15"/>
    <p:sldId id="279" r:id="rId16"/>
    <p:sldId id="283" r:id="rId17"/>
    <p:sldId id="284" r:id="rId18"/>
    <p:sldId id="289" r:id="rId19"/>
    <p:sldId id="290" r:id="rId20"/>
    <p:sldId id="299" r:id="rId21"/>
    <p:sldId id="261" r:id="rId22"/>
    <p:sldId id="262" r:id="rId23"/>
    <p:sldId id="271" r:id="rId24"/>
    <p:sldId id="265" r:id="rId25"/>
    <p:sldId id="285" r:id="rId26"/>
    <p:sldId id="286" r:id="rId27"/>
    <p:sldId id="287" r:id="rId28"/>
    <p:sldId id="288" r:id="rId29"/>
    <p:sldId id="291" r:id="rId30"/>
    <p:sldId id="292" r:id="rId31"/>
    <p:sldId id="293" r:id="rId32"/>
    <p:sldId id="294" r:id="rId33"/>
    <p:sldId id="263" r:id="rId34"/>
    <p:sldId id="260" r:id="rId35"/>
    <p:sldId id="264" r:id="rId36"/>
    <p:sldId id="259" r:id="rId37"/>
    <p:sldId id="269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A67C96-072C-43D1-A227-DC654262D4A4}">
          <p14:sldIdLst>
            <p14:sldId id="257"/>
            <p14:sldId id="297"/>
            <p14:sldId id="296"/>
            <p14:sldId id="275"/>
            <p14:sldId id="273"/>
            <p14:sldId id="274"/>
            <p14:sldId id="272"/>
            <p14:sldId id="298"/>
            <p14:sldId id="300"/>
            <p14:sldId id="276"/>
            <p14:sldId id="277"/>
            <p14:sldId id="268"/>
            <p14:sldId id="278"/>
            <p14:sldId id="295"/>
          </p14:sldIdLst>
        </p14:section>
        <p14:section name="Untitled Section" id="{92F4385A-F30F-40E8-9651-6B39461387F5}">
          <p14:sldIdLst>
            <p14:sldId id="279"/>
            <p14:sldId id="283"/>
            <p14:sldId id="284"/>
            <p14:sldId id="289"/>
            <p14:sldId id="290"/>
            <p14:sldId id="299"/>
            <p14:sldId id="261"/>
            <p14:sldId id="262"/>
            <p14:sldId id="271"/>
            <p14:sldId id="265"/>
            <p14:sldId id="285"/>
            <p14:sldId id="286"/>
            <p14:sldId id="287"/>
            <p14:sldId id="288"/>
            <p14:sldId id="291"/>
            <p14:sldId id="292"/>
            <p14:sldId id="293"/>
            <p14:sldId id="294"/>
            <p14:sldId id="263"/>
            <p14:sldId id="260"/>
            <p14:sldId id="264"/>
            <p14:sldId id="259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tx1"/>
                </a:solidFill>
              </a:rPr>
              <a:t>Non-oily Fish Eaters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Non eaters</c:v>
                </c:pt>
                <c:pt idx="1">
                  <c:v>&lt;1/week</c:v>
                </c:pt>
                <c:pt idx="2">
                  <c:v>1/week</c:v>
                </c:pt>
                <c:pt idx="3">
                  <c:v>2-4/week</c:v>
                </c:pt>
                <c:pt idx="4">
                  <c:v>5-6/week</c:v>
                </c:pt>
                <c:pt idx="5">
                  <c:v>once daily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12746</c:v>
                </c:pt>
                <c:pt idx="1">
                  <c:v>74131</c:v>
                </c:pt>
                <c:pt idx="2">
                  <c:v>130644</c:v>
                </c:pt>
                <c:pt idx="3">
                  <c:v>42791</c:v>
                </c:pt>
                <c:pt idx="4">
                  <c:v>1142</c:v>
                </c:pt>
                <c:pt idx="5">
                  <c:v>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F-45E6-92C5-682559E0B0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Non eaters</c:v>
                </c:pt>
                <c:pt idx="1">
                  <c:v>&lt;1/week</c:v>
                </c:pt>
                <c:pt idx="2">
                  <c:v>1/week</c:v>
                </c:pt>
                <c:pt idx="3">
                  <c:v>2-4/week</c:v>
                </c:pt>
                <c:pt idx="4">
                  <c:v>5-6/week</c:v>
                </c:pt>
                <c:pt idx="5">
                  <c:v>once daily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9892</c:v>
                </c:pt>
                <c:pt idx="1">
                  <c:v>65659</c:v>
                </c:pt>
                <c:pt idx="2">
                  <c:v>109789</c:v>
                </c:pt>
                <c:pt idx="3">
                  <c:v>33426</c:v>
                </c:pt>
                <c:pt idx="4">
                  <c:v>1154</c:v>
                </c:pt>
                <c:pt idx="5">
                  <c:v>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3F-45E6-92C5-682559E0B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1612744"/>
        <c:axId val="571610776"/>
      </c:barChart>
      <c:catAx>
        <c:axId val="571612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610776"/>
        <c:crosses val="autoZero"/>
        <c:auto val="1"/>
        <c:lblAlgn val="ctr"/>
        <c:lblOffset val="100"/>
        <c:noMultiLvlLbl val="0"/>
      </c:catAx>
      <c:valAx>
        <c:axId val="5716107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/>
                    </a:solidFill>
                  </a:rPr>
                  <a:t>No of Fish Eaters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612744"/>
        <c:crosses val="autoZero"/>
        <c:crossBetween val="between"/>
        <c:majorUnit val="20000"/>
        <c:minorUnit val="1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tx1"/>
                </a:solidFill>
              </a:rPr>
              <a:t>Oily Fish Eaters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Non eaters</c:v>
                </c:pt>
                <c:pt idx="1">
                  <c:v>&lt;1/week</c:v>
                </c:pt>
                <c:pt idx="2">
                  <c:v>1/week</c:v>
                </c:pt>
                <c:pt idx="3">
                  <c:v>2-4/week</c:v>
                </c:pt>
                <c:pt idx="4">
                  <c:v>5-6/week</c:v>
                </c:pt>
                <c:pt idx="5">
                  <c:v>once daily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27887</c:v>
                </c:pt>
                <c:pt idx="1">
                  <c:v>83403</c:v>
                </c:pt>
                <c:pt idx="2">
                  <c:v>102121</c:v>
                </c:pt>
                <c:pt idx="3">
                  <c:v>46403</c:v>
                </c:pt>
                <c:pt idx="4">
                  <c:v>1578</c:v>
                </c:pt>
                <c:pt idx="5">
                  <c:v>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8-4BC8-A5BA-B87CCA4F7F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Non eaters</c:v>
                </c:pt>
                <c:pt idx="1">
                  <c:v>&lt;1/week</c:v>
                </c:pt>
                <c:pt idx="2">
                  <c:v>1/week</c:v>
                </c:pt>
                <c:pt idx="3">
                  <c:v>2-4/week</c:v>
                </c:pt>
                <c:pt idx="4">
                  <c:v>5-6/week</c:v>
                </c:pt>
                <c:pt idx="5">
                  <c:v>once daily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24931</c:v>
                </c:pt>
                <c:pt idx="1">
                  <c:v>76365</c:v>
                </c:pt>
                <c:pt idx="2">
                  <c:v>80255</c:v>
                </c:pt>
                <c:pt idx="3">
                  <c:v>36168</c:v>
                </c:pt>
                <c:pt idx="4">
                  <c:v>1887</c:v>
                </c:pt>
                <c:pt idx="5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58-4BC8-A5BA-B87CCA4F7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1612744"/>
        <c:axId val="571610776"/>
      </c:barChart>
      <c:catAx>
        <c:axId val="571612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610776"/>
        <c:crosses val="autoZero"/>
        <c:auto val="1"/>
        <c:lblAlgn val="ctr"/>
        <c:lblOffset val="100"/>
        <c:noMultiLvlLbl val="0"/>
      </c:catAx>
      <c:valAx>
        <c:axId val="5716107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71612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1241833213062901E-3"/>
          <c:y val="0.93841166399080533"/>
          <c:w val="0.26774108479321163"/>
          <c:h val="6.1588336009194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93.54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B9-449F-8243-DD2C0F659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B9-449F-8243-DD2C0F6594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B9-449F-8243-DD2C0F6594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1.1299999999999999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B9-449F-8243-DD2C0F6594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Mixed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B9-449F-8243-DD2C0F659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577632"/>
        <c:axId val="636575664"/>
      </c:barChart>
      <c:catAx>
        <c:axId val="63657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575664"/>
        <c:crosses val="autoZero"/>
        <c:auto val="1"/>
        <c:lblAlgn val="ctr"/>
        <c:lblOffset val="100"/>
        <c:noMultiLvlLbl val="0"/>
      </c:catAx>
      <c:valAx>
        <c:axId val="63657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57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31-49CE-8FF4-F12ED4716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31-49CE-8FF4-F12ED4716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31-49CE-8FF4-F12ED47160D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31-49CE-8FF4-F12ED47160D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Mixed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Ancestry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31-49CE-8FF4-F12ED4716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577632"/>
        <c:axId val="636575664"/>
      </c:barChart>
      <c:catAx>
        <c:axId val="63657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575664"/>
        <c:crosses val="autoZero"/>
        <c:auto val="1"/>
        <c:lblAlgn val="ctr"/>
        <c:lblOffset val="100"/>
        <c:noMultiLvlLbl val="0"/>
      </c:catAx>
      <c:valAx>
        <c:axId val="63657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57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Nigeria Population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1960</c:v>
                </c:pt>
                <c:pt idx="1">
                  <c:v>1980</c:v>
                </c:pt>
                <c:pt idx="2">
                  <c:v>2000</c:v>
                </c:pt>
                <c:pt idx="3">
                  <c:v>2020</c:v>
                </c:pt>
                <c:pt idx="4">
                  <c:v>2040</c:v>
                </c:pt>
                <c:pt idx="5">
                  <c:v>2060</c:v>
                </c:pt>
                <c:pt idx="6">
                  <c:v>2080</c:v>
                </c:pt>
                <c:pt idx="7">
                  <c:v>2100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45100000</c:v>
                </c:pt>
                <c:pt idx="1">
                  <c:v>73400000</c:v>
                </c:pt>
                <c:pt idx="2">
                  <c:v>122300000</c:v>
                </c:pt>
                <c:pt idx="3">
                  <c:v>206100000</c:v>
                </c:pt>
                <c:pt idx="4">
                  <c:v>329100000</c:v>
                </c:pt>
                <c:pt idx="5">
                  <c:v>476100000</c:v>
                </c:pt>
                <c:pt idx="6">
                  <c:v>620500000</c:v>
                </c:pt>
                <c:pt idx="7">
                  <c:v>728500000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06-45EA-95C4-D18EB10AC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38520"/>
        <c:axId val="210234912"/>
      </c:lineChart>
      <c:catAx>
        <c:axId val="210238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34912"/>
        <c:crosses val="autoZero"/>
        <c:auto val="1"/>
        <c:lblAlgn val="ctr"/>
        <c:lblOffset val="100"/>
        <c:noMultiLvlLbl val="0"/>
      </c:catAx>
      <c:valAx>
        <c:axId val="21023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38520"/>
        <c:crosses val="autoZero"/>
        <c:crossBetween val="between"/>
        <c:majorUnit val="200000000"/>
        <c:minorUnit val="10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2200" b="1" dirty="0">
                <a:solidFill>
                  <a:schemeClr val="tx1"/>
                </a:solidFill>
              </a:rPr>
              <a:t>Fish demand and supply in Nigeria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41485850987272E-2"/>
          <c:y val="0.12392892398446903"/>
          <c:w val="0.90888713289601164"/>
          <c:h val="0.705541981401739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Fish Demand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Demand</c:v>
                </c:pt>
                <c:pt idx="1">
                  <c:v>Supply</c:v>
                </c:pt>
                <c:pt idx="2">
                  <c:v>Demand</c:v>
                </c:pt>
                <c:pt idx="3">
                  <c:v>Supply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2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26-4B16-A72E-8F45E2722A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Local  Supply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Demand</c:v>
                </c:pt>
                <c:pt idx="1">
                  <c:v>Supply</c:v>
                </c:pt>
                <c:pt idx="2">
                  <c:v>Demand</c:v>
                </c:pt>
                <c:pt idx="3">
                  <c:v>Supply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1.1000000000000001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26-4B16-A72E-8F45E2722A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Supply Gap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Demand</c:v>
                </c:pt>
                <c:pt idx="1">
                  <c:v>Supply</c:v>
                </c:pt>
                <c:pt idx="2">
                  <c:v>Demand</c:v>
                </c:pt>
                <c:pt idx="3">
                  <c:v>Supply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1">
                  <c:v>2.1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26-4B16-A72E-8F45E2722A9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92732056"/>
        <c:axId val="492731728"/>
      </c:barChart>
      <c:catAx>
        <c:axId val="49273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731728"/>
        <c:crosses val="autoZero"/>
        <c:auto val="1"/>
        <c:lblAlgn val="ctr"/>
        <c:lblOffset val="100"/>
        <c:noMultiLvlLbl val="0"/>
      </c:catAx>
      <c:valAx>
        <c:axId val="492731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b="1" dirty="0">
                    <a:solidFill>
                      <a:schemeClr val="tx1"/>
                    </a:solidFill>
                  </a:rPr>
                  <a:t>Millions metric</a:t>
                </a:r>
                <a:r>
                  <a:rPr lang="en-GB" sz="1800" b="1" baseline="0" dirty="0">
                    <a:solidFill>
                      <a:schemeClr val="tx1"/>
                    </a:solidFill>
                  </a:rPr>
                  <a:t> tonnes</a:t>
                </a:r>
                <a:endParaRPr lang="en-GB" sz="18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732056"/>
        <c:crossesAt val="4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7860341345466585"/>
          <c:y val="0.20898284430606295"/>
          <c:w val="0.26880775218765063"/>
          <c:h val="0.197652939104615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CAA60-A92A-4E95-8F24-DD492F97E09A}" type="datetimeFigureOut">
              <a:rPr lang="en-GB" smtClean="0"/>
              <a:t>06/08/2021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37EE5-FE78-4730-AF1E-835D2765B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74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AB0D-2607-4C26-9D4D-38407A158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2E9B7-EC88-4666-8D8A-FE15C6CBC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E3C1-1AC0-4FFA-A38D-D50E27B9D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110B-DCBF-4FE3-AEA6-5B446066AB02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E86D-0E01-4EB1-AA01-08965C62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77E0-5AC2-4764-9820-7AB0886F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50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706B-3D08-496E-BD2A-1762A7CF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7A81A-CC34-43BD-885D-7933576D9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4B82-7A2E-4B1E-9B88-D6A56C7B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4A06-F75D-4854-A007-3A277E413FF9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348B0-59CB-46A4-9505-22FD6BA3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656E-A7CE-4061-A71B-8AF32D34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16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76EFF-C79E-4651-8C5B-B7F7EB0DD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B9D93-FAC2-4833-8461-17A4AADE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3F434-B695-4676-9B27-8FC7E8DD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E87C-E292-42DD-B4FA-F72E8AA64807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9B50-3E69-4EE7-A24D-CA99E7C3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0AA8-0A0F-4BD9-8977-1AD06C6A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0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1047-A15D-41B9-9752-6E6AD667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9D89-8FDA-461E-AE55-2F992B45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FAC71-4E36-4A1D-8074-60D25B43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41893-9E22-4BA7-A5E9-0D46F2999FD3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7B684-182A-4157-A203-08C17893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91010-7EBD-485F-B217-D6447268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12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A07-FCAD-45F4-9FB8-07377048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AC614-EFAF-441F-BBDA-318C074A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D19E1-43C4-4F19-A4F0-B4ABF98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41EC-11B3-42A2-A8C9-70EA162087AC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888EF-91E3-4D68-9DA2-C8A4D9A3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B95D-08DC-4F97-AC23-EAF7B101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5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780D-7855-4A98-9E73-048F00B1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9587-1651-4F6C-BC09-013A5BA8C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5D579-4BF4-42B9-BB7F-C810696CE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BE78D-F4A2-49DA-B4B0-CF14C3AF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3A11-9EE9-4680-BF87-888DA0EB18FC}" type="datetime1">
              <a:rPr lang="en-GB" smtClean="0"/>
              <a:t>06/08/2021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BA599-C380-4F0C-BAB4-0FAF4233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0D8B2-884D-45C8-82E6-0046CC47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0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3F5A-D08B-45A9-8C89-68A7030A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29B4B-D34A-44F0-8CA7-9684E4F8D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1A120-42D3-4C74-9F8F-BD9C9BAA5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307A8-81A5-4A53-BEBF-DD7E9D7AF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1CC7A-5A10-4518-8D39-FB618AC0C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EFFD2-DD27-4341-B518-D3FDEEC9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5DF21-50FD-4050-97C2-87CF8729389A}" type="datetime1">
              <a:rPr lang="en-GB" smtClean="0"/>
              <a:t>06/08/2021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C09CA-659F-4D7B-9A13-8899443A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B6C53-6BD8-4CCD-ADAA-0AA69E3B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6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CB65-C679-4CE9-9581-45E0C2F6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B50A-17CD-427D-A447-AFC513E4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BC23-D93A-48D9-AA73-B70F8ADD4F7B}" type="datetime1">
              <a:rPr lang="en-GB" smtClean="0"/>
              <a:t>06/08/2021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5028-58A3-47B4-81F9-77CE80FC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8A3DF-6006-4FBB-AEAD-378246A3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01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5011F-1A25-43D2-9FD7-1D8A97094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039A-2667-4791-B06F-59CCC3F22721}" type="datetime1">
              <a:rPr lang="en-GB" smtClean="0"/>
              <a:t>06/08/2021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51F2A-2374-4FC3-81EC-0A3571D2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EC219-0635-4710-ADDA-D1F6A184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3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6108-59F1-4829-B76F-3A66E4FA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A996-CABB-4E07-9CB4-A29CBA902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CE8A4-5E60-4C73-B929-F5C7D1454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80B2C-5684-48BA-8BFD-2681E9AB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3B128-A8A6-4A86-8AC5-BF3569D3D08D}" type="datetime1">
              <a:rPr lang="en-GB" smtClean="0"/>
              <a:t>06/08/2021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91DB0-ACF1-4A02-995D-EE0BBF1E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C2B5-EA4D-4D96-A7B1-15EE1EF8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5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7C01-AEAF-4FB0-897D-E3C3327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7EF30-FD43-4DE6-AF5A-5221CCA09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E4ACC-08D8-4B44-BE62-73BD9693C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62D0C-B940-4EE5-8D5E-2D90B204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BCF7-2670-4DA4-AB0C-34707B5BD6F1}" type="datetime1">
              <a:rPr lang="en-GB" smtClean="0"/>
              <a:t>06/08/2021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F4596-B7A1-4294-9815-21FA54CA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60F4B-80CE-451B-A7EB-E169686E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9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0D47DE-35AF-4D64-B07B-540E9968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0CC4-95A2-454D-BFF5-82AEC1AFF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71DE-3860-4416-B93E-F8F2435E8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EC2A-0D48-48BB-AF2A-ECBD4E1E23A0}" type="datetime1">
              <a:rPr lang="en-GB" smtClean="0"/>
              <a:t>06/08/2021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55644-8561-4D49-8FC9-433465DE6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E4BF8-8FEA-4E54-BA57-2D4B4A7E5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C9F5-6504-488F-B294-CF94A6177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78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03834-F7A8-4B45-9B1B-4A26AF7B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70D0F-2439-4CEA-9203-1CBE73CD5BD9}"/>
              </a:ext>
            </a:extLst>
          </p:cNvPr>
          <p:cNvSpPr txBox="1"/>
          <p:nvPr/>
        </p:nvSpPr>
        <p:spPr>
          <a:xfrm>
            <a:off x="5715870" y="1510355"/>
            <a:ext cx="5096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/>
              <a:t>Does eating fish have any health benefit?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3EE0A8-6A00-4E90-A739-038B5AA2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b="1" smtClean="0"/>
              <a:t>1</a:t>
            </a:fld>
            <a:r>
              <a:rPr lang="en-GB" sz="1600" b="1" dirty="0"/>
              <a:t>/23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D12F8-1AD0-4186-AF1F-C12E71E11AA5}"/>
              </a:ext>
            </a:extLst>
          </p:cNvPr>
          <p:cNvSpPr txBox="1"/>
          <p:nvPr/>
        </p:nvSpPr>
        <p:spPr>
          <a:xfrm>
            <a:off x="5599664" y="4368843"/>
            <a:ext cx="5521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Ifeanyi Chukwu</a:t>
            </a:r>
          </a:p>
          <a:p>
            <a:pPr algn="ctr"/>
            <a:r>
              <a:rPr lang="en-GB" sz="2400" dirty="0"/>
              <a:t>Cardiovascular Epidemiology Unit</a:t>
            </a:r>
          </a:p>
          <a:p>
            <a:pPr algn="ctr"/>
            <a:r>
              <a:rPr lang="en-GB" sz="2400" dirty="0"/>
              <a:t>Summer Internship Research Project</a:t>
            </a:r>
          </a:p>
          <a:p>
            <a:pPr algn="ctr"/>
            <a:r>
              <a:rPr lang="en-GB" sz="2400" dirty="0"/>
              <a:t>6 August  2021</a:t>
            </a:r>
          </a:p>
        </p:txBody>
      </p:sp>
    </p:spTree>
    <p:extLst>
      <p:ext uri="{BB962C8B-B14F-4D97-AF65-F5344CB8AC3E}">
        <p14:creationId xmlns:p14="http://schemas.microsoft.com/office/powerpoint/2010/main" val="225576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3D4207-0780-4897-B258-ACB9F20CA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45151"/>
              </p:ext>
            </p:extLst>
          </p:nvPr>
        </p:nvGraphicFramePr>
        <p:xfrm>
          <a:off x="476535" y="867916"/>
          <a:ext cx="8134065" cy="5576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063">
                  <a:extLst>
                    <a:ext uri="{9D8B030D-6E8A-4147-A177-3AD203B41FA5}">
                      <a16:colId xmlns:a16="http://schemas.microsoft.com/office/drawing/2014/main" val="1653278411"/>
                    </a:ext>
                  </a:extLst>
                </a:gridCol>
                <a:gridCol w="1785564">
                  <a:extLst>
                    <a:ext uri="{9D8B030D-6E8A-4147-A177-3AD203B41FA5}">
                      <a16:colId xmlns:a16="http://schemas.microsoft.com/office/drawing/2014/main" val="3264544611"/>
                    </a:ext>
                  </a:extLst>
                </a:gridCol>
                <a:gridCol w="2548957">
                  <a:extLst>
                    <a:ext uri="{9D8B030D-6E8A-4147-A177-3AD203B41FA5}">
                      <a16:colId xmlns:a16="http://schemas.microsoft.com/office/drawing/2014/main" val="3265293257"/>
                    </a:ext>
                  </a:extLst>
                </a:gridCol>
                <a:gridCol w="1337481">
                  <a:extLst>
                    <a:ext uri="{9D8B030D-6E8A-4147-A177-3AD203B41FA5}">
                      <a16:colId xmlns:a16="http://schemas.microsoft.com/office/drawing/2014/main" val="2072512916"/>
                    </a:ext>
                  </a:extLst>
                </a:gridCol>
              </a:tblGrid>
              <a:tr h="730402">
                <a:tc>
                  <a:txBody>
                    <a:bodyPr/>
                    <a:lstStyle/>
                    <a:p>
                      <a:r>
                        <a:rPr lang="en-GB" sz="2400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No of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Ancestry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32926"/>
                  </a:ext>
                </a:extLst>
              </a:tr>
              <a:tr h="179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Suzuki et al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rs3782886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rs11066015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rs671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rs11066132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rs144504271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rs116977843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16,584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East Asian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309512"/>
                  </a:ext>
                </a:extLst>
              </a:tr>
              <a:tr h="1222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Igarashi et all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rs11758482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rs12003047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rs11066015</a:t>
                      </a:r>
                    </a:p>
                    <a:p>
                      <a:r>
                        <a:rPr lang="en-GB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rs1201914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12,603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East Asian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75147"/>
                  </a:ext>
                </a:extLst>
              </a:tr>
              <a:tr h="1508251">
                <a:tc>
                  <a:txBody>
                    <a:bodyPr/>
                    <a:lstStyle/>
                    <a:p>
                      <a:r>
                        <a:rPr lang="en-GB" sz="2000" dirty="0" err="1"/>
                        <a:t>Mozaffarian</a:t>
                      </a:r>
                      <a:r>
                        <a:rPr lang="en-GB" sz="2000" dirty="0"/>
                        <a:t> et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rs9502823</a:t>
                      </a:r>
                    </a:p>
                    <a:p>
                      <a:r>
                        <a:rPr lang="fr-FR" sz="2000" dirty="0"/>
                        <a:t>rs17396472</a:t>
                      </a:r>
                    </a:p>
                    <a:p>
                      <a:r>
                        <a:rPr lang="fr-FR" sz="2000" dirty="0"/>
                        <a:t>rs1860343</a:t>
                      </a:r>
                    </a:p>
                    <a:p>
                      <a:r>
                        <a:rPr lang="fr-FR" sz="2000" dirty="0"/>
                        <a:t>rs1562806</a:t>
                      </a:r>
                    </a:p>
                    <a:p>
                      <a:r>
                        <a:rPr lang="fr-FR" sz="2000" dirty="0"/>
                        <a:t>rs16834168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86,467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European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024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4D0669-BF38-4F5C-BC95-FF25245F1407}"/>
              </a:ext>
            </a:extLst>
          </p:cNvPr>
          <p:cNvSpPr txBox="1"/>
          <p:nvPr/>
        </p:nvSpPr>
        <p:spPr>
          <a:xfrm>
            <a:off x="433633" y="13652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Selection of Genetic Variants Associated with Fish Intake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627BC116-89EE-4B69-A818-CEA6E98723D9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10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299376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3D4207-0780-4897-B258-ACB9F20CA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43303"/>
              </p:ext>
            </p:extLst>
          </p:nvPr>
        </p:nvGraphicFramePr>
        <p:xfrm>
          <a:off x="108410" y="919856"/>
          <a:ext cx="7098384" cy="5801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822">
                  <a:extLst>
                    <a:ext uri="{9D8B030D-6E8A-4147-A177-3AD203B41FA5}">
                      <a16:colId xmlns:a16="http://schemas.microsoft.com/office/drawing/2014/main" val="1653278411"/>
                    </a:ext>
                  </a:extLst>
                </a:gridCol>
                <a:gridCol w="1856906">
                  <a:extLst>
                    <a:ext uri="{9D8B030D-6E8A-4147-A177-3AD203B41FA5}">
                      <a16:colId xmlns:a16="http://schemas.microsoft.com/office/drawing/2014/main" val="3264544611"/>
                    </a:ext>
                  </a:extLst>
                </a:gridCol>
                <a:gridCol w="1712041">
                  <a:extLst>
                    <a:ext uri="{9D8B030D-6E8A-4147-A177-3AD203B41FA5}">
                      <a16:colId xmlns:a16="http://schemas.microsoft.com/office/drawing/2014/main" val="3265293257"/>
                    </a:ext>
                  </a:extLst>
                </a:gridCol>
                <a:gridCol w="1290615">
                  <a:extLst>
                    <a:ext uri="{9D8B030D-6E8A-4147-A177-3AD203B41FA5}">
                      <a16:colId xmlns:a16="http://schemas.microsoft.com/office/drawing/2014/main" val="2072512916"/>
                    </a:ext>
                  </a:extLst>
                </a:gridCol>
              </a:tblGrid>
              <a:tr h="804685">
                <a:tc>
                  <a:txBody>
                    <a:bodyPr/>
                    <a:lstStyle/>
                    <a:p>
                      <a:r>
                        <a:rPr lang="en-GB" sz="2400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No of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Ancestry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32926"/>
                  </a:ext>
                </a:extLst>
              </a:tr>
              <a:tr h="1972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Suzuki et al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rs3782886</a:t>
                      </a:r>
                      <a:r>
                        <a:rPr lang="en-GB" sz="2000" b="1" i="0" kern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</a:p>
                    <a:p>
                      <a:r>
                        <a:rPr lang="en-GB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rs671</a:t>
                      </a:r>
                      <a:r>
                        <a:rPr lang="en-GB" sz="2000" b="1" i="0" kern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GB" sz="20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rs11066132</a:t>
                      </a:r>
                      <a:r>
                        <a:rPr lang="en-GB" sz="2000" b="1" i="0" kern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GB" sz="20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rs144504271</a:t>
                      </a:r>
                      <a:r>
                        <a:rPr lang="en-GB" sz="2000" b="1" i="0" kern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GB" sz="20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rs116977843</a:t>
                      </a:r>
                      <a:r>
                        <a:rPr lang="en-GB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16,584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East Asian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309512"/>
                  </a:ext>
                </a:extLst>
              </a:tr>
              <a:tr h="1346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Igarashi et all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i="0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rs11758482</a:t>
                      </a:r>
                      <a:r>
                        <a:rPr lang="en-GB" sz="2000" b="0" i="0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r>
                        <a:rPr lang="en-GB" sz="2000" b="0" i="0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rs12003047</a:t>
                      </a:r>
                      <a:r>
                        <a:rPr lang="en-GB" sz="2000" b="0" i="0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r>
                        <a:rPr lang="en-GB" sz="2000" b="0" i="0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Rs11066015</a:t>
                      </a:r>
                      <a:r>
                        <a:rPr lang="en-GB" sz="2800" b="0" i="0" strike="sngStrike" kern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r>
                        <a:rPr lang="en-GB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rs1201914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12,603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East Asian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75147"/>
                  </a:ext>
                </a:extLst>
              </a:tr>
              <a:tr h="1659553">
                <a:tc>
                  <a:txBody>
                    <a:bodyPr/>
                    <a:lstStyle/>
                    <a:p>
                      <a:r>
                        <a:rPr lang="en-GB" sz="2000" dirty="0" err="1"/>
                        <a:t>Mozaffarian</a:t>
                      </a:r>
                      <a:r>
                        <a:rPr lang="en-GB" sz="2000" dirty="0"/>
                        <a:t> et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rs9502823</a:t>
                      </a:r>
                    </a:p>
                    <a:p>
                      <a:r>
                        <a:rPr lang="fr-FR" sz="2000" b="1" dirty="0"/>
                        <a:t>rs17396472</a:t>
                      </a:r>
                    </a:p>
                    <a:p>
                      <a:r>
                        <a:rPr lang="fr-FR" sz="2000" b="1" dirty="0"/>
                        <a:t>rs1860343</a:t>
                      </a:r>
                    </a:p>
                    <a:p>
                      <a:r>
                        <a:rPr lang="fr-FR" sz="2000" strike="noStrike" dirty="0">
                          <a:solidFill>
                            <a:schemeClr val="tx1"/>
                          </a:solidFill>
                        </a:rPr>
                        <a:t>rs1562806</a:t>
                      </a:r>
                      <a:r>
                        <a:rPr lang="fr-FR" sz="2000" strike="noStrike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  <a:p>
                      <a:r>
                        <a:rPr lang="fr-FR" sz="2000" strike="noStrike" dirty="0">
                          <a:solidFill>
                            <a:schemeClr val="tx1"/>
                          </a:solidFill>
                        </a:rPr>
                        <a:t>rs16834168</a:t>
                      </a:r>
                      <a:r>
                        <a:rPr lang="fr-FR" sz="2000" strike="noStrike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en-GB" sz="200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86,467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European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024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35568E-4C50-42FE-B3D4-789E5D52E70A}"/>
              </a:ext>
            </a:extLst>
          </p:cNvPr>
          <p:cNvSpPr txBox="1"/>
          <p:nvPr/>
        </p:nvSpPr>
        <p:spPr>
          <a:xfrm>
            <a:off x="7516539" y="2564166"/>
            <a:ext cx="36576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Reasons for removal</a:t>
            </a:r>
          </a:p>
          <a:p>
            <a:endParaRPr lang="en-GB" sz="2400" dirty="0"/>
          </a:p>
          <a:p>
            <a:r>
              <a:rPr lang="en-GB" sz="2400" b="1" i="0" kern="1200" baseline="300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+ +</a:t>
            </a:r>
            <a:r>
              <a:rPr lang="en-GB" sz="2400" dirty="0"/>
              <a:t> Linkage Disequilibrium</a:t>
            </a:r>
          </a:p>
          <a:p>
            <a:endParaRPr lang="en-GB" sz="2400" dirty="0"/>
          </a:p>
          <a:p>
            <a:r>
              <a:rPr lang="en-GB" sz="3200" b="1" i="0" kern="1200" baseline="300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GB" sz="2400" b="0" i="0" kern="1200" baseline="300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2400" dirty="0"/>
              <a:t>Duplication 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FF0000"/>
                </a:solidFill>
              </a:rPr>
              <a:t>** </a:t>
            </a:r>
            <a:r>
              <a:rPr lang="en-GB" sz="2400" dirty="0"/>
              <a:t>Not in </a:t>
            </a:r>
            <a:r>
              <a:rPr lang="en-GB" sz="2400" dirty="0" err="1"/>
              <a:t>PhenoScanner</a:t>
            </a:r>
            <a:endParaRPr lang="en-GB" sz="2400" dirty="0"/>
          </a:p>
          <a:p>
            <a:endParaRPr lang="en-GB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FF0000"/>
                </a:solidFill>
              </a:rPr>
              <a:t>* </a:t>
            </a:r>
            <a:r>
              <a:rPr lang="en-GB" sz="2400" dirty="0"/>
              <a:t> P-value Cut off (&gt;1*10</a:t>
            </a:r>
            <a:r>
              <a:rPr lang="en-GB" sz="2400" baseline="30000" dirty="0"/>
              <a:t>-7</a:t>
            </a:r>
            <a:r>
              <a:rPr lang="en-GB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6D0EC-44A3-4A27-A915-80F4E6B20F6F}"/>
              </a:ext>
            </a:extLst>
          </p:cNvPr>
          <p:cNvSpPr txBox="1"/>
          <p:nvPr/>
        </p:nvSpPr>
        <p:spPr>
          <a:xfrm>
            <a:off x="433633" y="13652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Fish Intake Genetic Variants Selection Criteria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BBF155-AA04-45A7-A1E5-B297CC163810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11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62589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397727-AAC6-429F-8307-CB69A835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50" y="4301561"/>
            <a:ext cx="1798404" cy="13488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B82DC20-3793-48E3-BB73-6D72BAD0ED3F}"/>
              </a:ext>
            </a:extLst>
          </p:cNvPr>
          <p:cNvGrpSpPr/>
          <p:nvPr/>
        </p:nvGrpSpPr>
        <p:grpSpPr>
          <a:xfrm>
            <a:off x="188115" y="885821"/>
            <a:ext cx="9229407" cy="5615769"/>
            <a:chOff x="585787" y="814387"/>
            <a:chExt cx="11245732" cy="5939948"/>
          </a:xfrm>
        </p:grpSpPr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9C80D402-01CE-434F-8A7C-B2AD6917D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" t="7945" r="23885" b="5930"/>
            <a:stretch/>
          </p:blipFill>
          <p:spPr>
            <a:xfrm>
              <a:off x="585787" y="814387"/>
              <a:ext cx="8786813" cy="593994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31FA0D-ED5F-4A33-856B-59B7347E0950}"/>
                </a:ext>
              </a:extLst>
            </p:cNvPr>
            <p:cNvCxnSpPr>
              <a:cxnSpLocks/>
            </p:cNvCxnSpPr>
            <p:nvPr/>
          </p:nvCxnSpPr>
          <p:spPr>
            <a:xfrm>
              <a:off x="5882517" y="900110"/>
              <a:ext cx="0" cy="5330478"/>
            </a:xfrm>
            <a:prstGeom prst="line">
              <a:avLst/>
            </a:prstGeom>
            <a:ln w="1587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Chart, bar chart&#10;&#10;Description automatically generated">
              <a:extLst>
                <a:ext uri="{FF2B5EF4-FFF2-40B4-BE49-F238E27FC236}">
                  <a16:creationId xmlns:a16="http://schemas.microsoft.com/office/drawing/2014/main" id="{CF95C5B2-E3E8-42FA-BA60-8DF172456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16" t="43868" r="18418" b="40514"/>
            <a:stretch/>
          </p:blipFill>
          <p:spPr>
            <a:xfrm>
              <a:off x="9372599" y="4298990"/>
              <a:ext cx="600076" cy="10001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FB95B5-BCE6-45F2-9B8E-3145020DFF15}"/>
                </a:ext>
              </a:extLst>
            </p:cNvPr>
            <p:cNvSpPr txBox="1"/>
            <p:nvPr/>
          </p:nvSpPr>
          <p:spPr>
            <a:xfrm>
              <a:off x="9865103" y="4321623"/>
              <a:ext cx="19664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rgbClr val="212B32"/>
                  </a:solidFill>
                  <a:latin typeface="source-serif-pro"/>
                </a:rPr>
                <a:t>Non-fish eaters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15FA0A-7C7B-403C-9A63-55B38837C341}"/>
                </a:ext>
              </a:extLst>
            </p:cNvPr>
            <p:cNvSpPr txBox="1"/>
            <p:nvPr/>
          </p:nvSpPr>
          <p:spPr>
            <a:xfrm>
              <a:off x="9972675" y="4771306"/>
              <a:ext cx="14401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212B32"/>
                  </a:solidFill>
                  <a:latin typeface="source-serif-pro"/>
                </a:rPr>
                <a:t>F</a:t>
              </a:r>
              <a:r>
                <a:rPr lang="en-GB" sz="1800" dirty="0">
                  <a:solidFill>
                    <a:srgbClr val="212B32"/>
                  </a:solidFill>
                  <a:latin typeface="source-serif-pro"/>
                </a:rPr>
                <a:t>ish eaters</a:t>
              </a:r>
              <a:endParaRPr lang="en-GB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2A2E06-EFFA-4A3E-9FD7-814F639F764C}"/>
              </a:ext>
            </a:extLst>
          </p:cNvPr>
          <p:cNvSpPr txBox="1"/>
          <p:nvPr/>
        </p:nvSpPr>
        <p:spPr>
          <a:xfrm>
            <a:off x="3469977" y="6399632"/>
            <a:ext cx="1065181" cy="36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12B32"/>
                </a:solidFill>
                <a:latin typeface="source-serif-pro"/>
              </a:rPr>
              <a:t>Ratio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81D68B-0C44-456F-8039-17A647FEC6D5}"/>
              </a:ext>
            </a:extLst>
          </p:cNvPr>
          <p:cNvSpPr txBox="1"/>
          <p:nvPr/>
        </p:nvSpPr>
        <p:spPr>
          <a:xfrm>
            <a:off x="1866507" y="29143"/>
            <a:ext cx="7719391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Exploration of Fish Eaters in UK Biobank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C132E-152C-4655-B91C-D86B9625AC2C}"/>
              </a:ext>
            </a:extLst>
          </p:cNvPr>
          <p:cNvSpPr txBox="1"/>
          <p:nvPr/>
        </p:nvSpPr>
        <p:spPr>
          <a:xfrm>
            <a:off x="8414400" y="1331127"/>
            <a:ext cx="3332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Question asked: "Did you eat any fish or seafood yesterday? e.g. at breakfast, takeaway with chips, smoked fish, fish pate, tuna in sandwiches."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9056E-20C9-41E4-9B7C-33810BCFDD1F}"/>
              </a:ext>
            </a:extLst>
          </p:cNvPr>
          <p:cNvSpPr txBox="1"/>
          <p:nvPr/>
        </p:nvSpPr>
        <p:spPr>
          <a:xfrm>
            <a:off x="8482950" y="3001010"/>
            <a:ext cx="2966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effectLst/>
                <a:latin typeface="Arial" panose="020B0604020202020204" pitchFamily="34" charset="0"/>
              </a:rPr>
              <a:t>UKBB Field ID: 103140</a:t>
            </a:r>
            <a:endParaRPr lang="en-GB" u="sng" dirty="0"/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43AF416B-2778-497B-A0CD-A5827F7709CA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12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08036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91C52-4A8D-4BAD-B402-70E728F1D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433542"/>
              </p:ext>
            </p:extLst>
          </p:nvPr>
        </p:nvGraphicFramePr>
        <p:xfrm>
          <a:off x="92279" y="670731"/>
          <a:ext cx="5520799" cy="421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3E3D1-BEC6-4B4F-B895-B9D6733AB94B}"/>
              </a:ext>
            </a:extLst>
          </p:cNvPr>
          <p:cNvSpPr txBox="1"/>
          <p:nvPr/>
        </p:nvSpPr>
        <p:spPr>
          <a:xfrm>
            <a:off x="609395" y="5235114"/>
            <a:ext cx="251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UK Biobank Field: 1329 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6FF40FD-6526-4286-8574-BB57F4996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611120"/>
              </p:ext>
            </p:extLst>
          </p:nvPr>
        </p:nvGraphicFramePr>
        <p:xfrm>
          <a:off x="5373191" y="759859"/>
          <a:ext cx="5278183" cy="445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C50E26-3D7B-43A1-89DD-79931D72E9ED}"/>
              </a:ext>
            </a:extLst>
          </p:cNvPr>
          <p:cNvSpPr txBox="1"/>
          <p:nvPr/>
        </p:nvSpPr>
        <p:spPr>
          <a:xfrm>
            <a:off x="1866507" y="29143"/>
            <a:ext cx="7719391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Exploration of Fish Eaters in UK biobank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1B54B-0CE1-47EA-9E86-FC9833A3403B}"/>
              </a:ext>
            </a:extLst>
          </p:cNvPr>
          <p:cNvSpPr txBox="1"/>
          <p:nvPr/>
        </p:nvSpPr>
        <p:spPr>
          <a:xfrm>
            <a:off x="6643383" y="5300619"/>
            <a:ext cx="251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UK Biobank Field: 1339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1A99-D9E7-4D7E-995F-56EC07B0A3B8}"/>
              </a:ext>
            </a:extLst>
          </p:cNvPr>
          <p:cNvSpPr txBox="1"/>
          <p:nvPr/>
        </p:nvSpPr>
        <p:spPr>
          <a:xfrm>
            <a:off x="551335" y="5604446"/>
            <a:ext cx="3882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 touchscreen question "How often do you eat other types of fish? (e.g. cod, tinned tuna, haddock)"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B7653-A228-4383-BCC8-DDE1C12C2538}"/>
              </a:ext>
            </a:extLst>
          </p:cNvPr>
          <p:cNvSpPr txBox="1"/>
          <p:nvPr/>
        </p:nvSpPr>
        <p:spPr>
          <a:xfrm>
            <a:off x="6643383" y="5572649"/>
            <a:ext cx="4086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 touchscreen question "How often do you eat oily fish? (e.g. sardines, salmon, mackerel, herring)"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751956-30E0-479C-AF5C-BB619064F7B2}"/>
              </a:ext>
            </a:extLst>
          </p:cNvPr>
          <p:cNvSpPr/>
          <p:nvPr/>
        </p:nvSpPr>
        <p:spPr>
          <a:xfrm>
            <a:off x="7822261" y="2729800"/>
            <a:ext cx="2907259" cy="2579261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295C5045-BF7C-4812-B5EF-4AD0BE6F241D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13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369580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810684-ED49-45C1-BD6E-DB925D35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06772"/>
              </p:ext>
            </p:extLst>
          </p:nvPr>
        </p:nvGraphicFramePr>
        <p:xfrm>
          <a:off x="69317" y="1447625"/>
          <a:ext cx="6795739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935">
                  <a:extLst>
                    <a:ext uri="{9D8B030D-6E8A-4147-A177-3AD203B41FA5}">
                      <a16:colId xmlns:a16="http://schemas.microsoft.com/office/drawing/2014/main" val="403300584"/>
                    </a:ext>
                  </a:extLst>
                </a:gridCol>
                <a:gridCol w="1698935">
                  <a:extLst>
                    <a:ext uri="{9D8B030D-6E8A-4147-A177-3AD203B41FA5}">
                      <a16:colId xmlns:a16="http://schemas.microsoft.com/office/drawing/2014/main" val="3415290210"/>
                    </a:ext>
                  </a:extLst>
                </a:gridCol>
                <a:gridCol w="1377072">
                  <a:extLst>
                    <a:ext uri="{9D8B030D-6E8A-4147-A177-3AD203B41FA5}">
                      <a16:colId xmlns:a16="http://schemas.microsoft.com/office/drawing/2014/main" val="3471509594"/>
                    </a:ext>
                  </a:extLst>
                </a:gridCol>
                <a:gridCol w="2020797">
                  <a:extLst>
                    <a:ext uri="{9D8B030D-6E8A-4147-A177-3AD203B41FA5}">
                      <a16:colId xmlns:a16="http://schemas.microsoft.com/office/drawing/2014/main" val="2649939218"/>
                    </a:ext>
                  </a:extLst>
                </a:gridCol>
              </a:tblGrid>
              <a:tr h="1172392">
                <a:tc>
                  <a:txBody>
                    <a:bodyPr/>
                    <a:lstStyle/>
                    <a:p>
                      <a:r>
                        <a:rPr lang="en-GB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of eating fish &gt;2 times/week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Percentage of ancestry in high fish eaters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Percentage of High Fish eaters in ancestry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28816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Europeans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81,540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69852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Africans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295348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South Asians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82862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East Asians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34366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9576"/>
                  </a:ext>
                </a:extLst>
              </a:tr>
              <a:tr h="360736">
                <a:tc>
                  <a:txBody>
                    <a:bodyPr/>
                    <a:lstStyle/>
                    <a:p>
                      <a:r>
                        <a:rPr lang="en-GB" dirty="0"/>
                        <a:t>            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84421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9FDB206-EFD6-476E-AE48-DB73D83A4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785462"/>
              </p:ext>
            </p:extLst>
          </p:nvPr>
        </p:nvGraphicFramePr>
        <p:xfrm>
          <a:off x="7486631" y="1447625"/>
          <a:ext cx="3882239" cy="2153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318FD0-4E7C-4FF7-BD7F-9AAD01987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218917"/>
              </p:ext>
            </p:extLst>
          </p:nvPr>
        </p:nvGraphicFramePr>
        <p:xfrm>
          <a:off x="7486631" y="4443471"/>
          <a:ext cx="3882239" cy="2153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A76F00D-8D5E-4127-9F70-64FCAB648D48}"/>
              </a:ext>
            </a:extLst>
          </p:cNvPr>
          <p:cNvSpPr txBox="1"/>
          <p:nvPr/>
        </p:nvSpPr>
        <p:spPr>
          <a:xfrm>
            <a:off x="1866507" y="29143"/>
            <a:ext cx="7719391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Exploration of Fish Eaters in UK Biobank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C1EB-66D3-470B-ACBC-1D139692A37D}"/>
              </a:ext>
            </a:extLst>
          </p:cNvPr>
          <p:cNvSpPr txBox="1"/>
          <p:nvPr/>
        </p:nvSpPr>
        <p:spPr>
          <a:xfrm>
            <a:off x="7691013" y="1008007"/>
            <a:ext cx="4254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Percentage of ancestry in high fish eaters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AD685-394A-4080-B4C0-FE703A7ED29A}"/>
              </a:ext>
            </a:extLst>
          </p:cNvPr>
          <p:cNvSpPr txBox="1"/>
          <p:nvPr/>
        </p:nvSpPr>
        <p:spPr>
          <a:xfrm>
            <a:off x="7800536" y="3933566"/>
            <a:ext cx="3438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Percentage of High Fish eaters in ancestry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514F2213-5330-4DEE-8AA1-3AA8D58E1F4C}"/>
              </a:ext>
            </a:extLst>
          </p:cNvPr>
          <p:cNvSpPr txBox="1">
            <a:spLocks/>
          </p:cNvSpPr>
          <p:nvPr/>
        </p:nvSpPr>
        <p:spPr>
          <a:xfrm>
            <a:off x="884499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14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4727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562C3-004A-4CEB-81A0-5EA2C2DE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5" y="1199072"/>
            <a:ext cx="4273487" cy="253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8E1AB-D576-44DB-9D22-65EBCA4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44" y="1283516"/>
            <a:ext cx="3898405" cy="2312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1A261-4EFD-4C9F-B422-154C6759F8FE}"/>
              </a:ext>
            </a:extLst>
          </p:cNvPr>
          <p:cNvSpPr txBox="1"/>
          <p:nvPr/>
        </p:nvSpPr>
        <p:spPr>
          <a:xfrm>
            <a:off x="1074474" y="14826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Box Plots of Genetic variants vs Oily Fish intake frequency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C21B6-249A-4C69-933D-F84A9AA6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48" y="3932059"/>
            <a:ext cx="4078058" cy="241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C6CED8-8762-4DB6-9783-E0176989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755" y="3932059"/>
            <a:ext cx="3934680" cy="2333806"/>
          </a:xfrm>
          <a:prstGeom prst="rect">
            <a:avLst/>
          </a:prstGeom>
        </p:spPr>
      </p:pic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40B3FC46-B20C-4E1F-8E81-E2BC98AD1F2C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15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411948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0196DA-2D25-4E18-B2E0-2BC58A87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7" y="1193829"/>
            <a:ext cx="5682861" cy="3370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45B09-7388-4CCB-846C-EFAE2FC2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1" y="1065971"/>
            <a:ext cx="5828571" cy="3457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54040-09C8-4AEA-8F45-B86F9A0D6B9C}"/>
              </a:ext>
            </a:extLst>
          </p:cNvPr>
          <p:cNvSpPr txBox="1"/>
          <p:nvPr/>
        </p:nvSpPr>
        <p:spPr>
          <a:xfrm>
            <a:off x="461914" y="13652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Result: MR plot of Oily Fish Intake and CVD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21746-7403-49B3-B0E4-65AC9D5A19B2}"/>
              </a:ext>
            </a:extLst>
          </p:cNvPr>
          <p:cNvSpPr txBox="1"/>
          <p:nvPr/>
        </p:nvSpPr>
        <p:spPr>
          <a:xfrm>
            <a:off x="2340528" y="4787008"/>
            <a:ext cx="7413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 		Estimate 	Std Error 	95% CI         	P-value</a:t>
            </a:r>
          </a:p>
          <a:p>
            <a:r>
              <a:rPr lang="en-GB" dirty="0"/>
              <a:t>   Simple median    0.093    	0.639 	 -1.160  1.345   	0.885</a:t>
            </a:r>
          </a:p>
          <a:p>
            <a:r>
              <a:rPr lang="en-GB" dirty="0"/>
              <a:t> Weighted median 0.194   	 18.002 	-35.089 35.478  	 0.991</a:t>
            </a:r>
          </a:p>
          <a:p>
            <a:r>
              <a:rPr lang="en-GB" dirty="0"/>
              <a:t>             IVW    	0.185    	 0.173  	-0.153  0.524   	0.283</a:t>
            </a:r>
          </a:p>
          <a:p>
            <a:r>
              <a:rPr lang="en-GB" dirty="0"/>
              <a:t>        MR-Egger    	0.239     	0.182  	-0.118  0.596  	 0.189</a:t>
            </a:r>
          </a:p>
          <a:p>
            <a:r>
              <a:rPr lang="en-GB" dirty="0"/>
              <a:t>     (intercept)  	 -0.004     0.004  	-0.013  0.005   	0.350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3D21AAFD-B866-4601-A842-4399371E5D82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16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9795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2AF0FA-6848-46C9-9BC8-804669A9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4" y="1497056"/>
            <a:ext cx="5828571" cy="345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BC203-892D-43D0-9A3D-029EECDE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811" y="1168517"/>
            <a:ext cx="4434293" cy="263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E9F78-7BC3-4025-8609-15AB8660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77" y="3726205"/>
            <a:ext cx="4434295" cy="2630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D349-29C3-48CD-8878-4B8D88B1877B}"/>
              </a:ext>
            </a:extLst>
          </p:cNvPr>
          <p:cNvSpPr txBox="1"/>
          <p:nvPr/>
        </p:nvSpPr>
        <p:spPr>
          <a:xfrm>
            <a:off x="518475" y="84590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Results: MR plot of Oily Fish Intake and CVD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96BA69C-A8D9-4496-AE7A-CF0C0242B945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smtClean="0"/>
              <a:pPr/>
              <a:t>17</a:t>
            </a:fld>
            <a:r>
              <a:rPr lang="en-GB" sz="1600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87122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77F5B1-0651-4595-877F-6D1AF59E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1" y="1131098"/>
            <a:ext cx="5278386" cy="3130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F4C3E-2A32-4D2E-BC9D-E9AD3B24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14" y="1131098"/>
            <a:ext cx="5278386" cy="3130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33DB5-2D36-48A3-85D6-4206344EF1C1}"/>
              </a:ext>
            </a:extLst>
          </p:cNvPr>
          <p:cNvSpPr txBox="1"/>
          <p:nvPr/>
        </p:nvSpPr>
        <p:spPr>
          <a:xfrm>
            <a:off x="461914" y="13652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Results: MR plot of Oily Fish Intake and T2D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7EF1-6F33-425A-9E53-B645A4BE8F11}"/>
              </a:ext>
            </a:extLst>
          </p:cNvPr>
          <p:cNvSpPr txBox="1"/>
          <p:nvPr/>
        </p:nvSpPr>
        <p:spPr>
          <a:xfrm>
            <a:off x="2940265" y="4844129"/>
            <a:ext cx="70090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 		Estimate 	Std Error	 95% CI         	P-value</a:t>
            </a:r>
          </a:p>
          <a:p>
            <a:r>
              <a:rPr lang="en-GB" dirty="0"/>
              <a:t>   Simple median    	0.155     	2.401  	-4.551  4.861   	0.948</a:t>
            </a:r>
          </a:p>
          <a:p>
            <a:r>
              <a:rPr lang="en-GB" dirty="0"/>
              <a:t> Weighted median    0.161    	15.384 	-29.991 30.313   	0.992</a:t>
            </a:r>
          </a:p>
          <a:p>
            <a:r>
              <a:rPr lang="en-GB" dirty="0"/>
              <a:t>             IVW    	0.154     	0.140  	-0.120  0.428   	0.270</a:t>
            </a:r>
          </a:p>
          <a:p>
            <a:r>
              <a:rPr lang="en-GB" dirty="0"/>
              <a:t>        MR-Egger    	0.165     	0.162  	-0.152  0.482  	 0.306</a:t>
            </a:r>
          </a:p>
          <a:p>
            <a:r>
              <a:rPr lang="en-GB" dirty="0"/>
              <a:t>     (intercept)   	-0.004     0.011  	-0.026  0.018  	 0.732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9EBD7F7B-2AC0-43C5-ACA6-A3E576C4BA11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18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42421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89A48-9AFD-4E69-9F9C-F0876EE1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5" y="1315285"/>
            <a:ext cx="5628036" cy="333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D8609-3578-4329-B5E7-3BA9C0DD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51" y="1030367"/>
            <a:ext cx="5389639" cy="3196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62678-BC09-41B1-81B5-750ADE3C5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148" y="4291552"/>
            <a:ext cx="4326904" cy="2566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C143-9BA2-4D95-ACE9-F527E6988EB6}"/>
              </a:ext>
            </a:extLst>
          </p:cNvPr>
          <p:cNvSpPr txBox="1"/>
          <p:nvPr/>
        </p:nvSpPr>
        <p:spPr>
          <a:xfrm>
            <a:off x="461914" y="136525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Results: MR plot of Oily Fish Intake and T2D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3297BCE6-4C28-4D46-9E7E-FE6D3A357B85}"/>
              </a:ext>
            </a:extLst>
          </p:cNvPr>
          <p:cNvSpPr txBox="1">
            <a:spLocks/>
          </p:cNvSpPr>
          <p:nvPr/>
        </p:nvSpPr>
        <p:spPr>
          <a:xfrm>
            <a:off x="89507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19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423648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D78E4-9541-4851-900D-F475AED1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b="1" smtClean="0"/>
              <a:t>2</a:t>
            </a:fld>
            <a:r>
              <a:rPr lang="en-GB" sz="1600" b="1" dirty="0"/>
              <a:t>/23</a:t>
            </a:r>
          </a:p>
        </p:txBody>
      </p:sp>
      <p:pic>
        <p:nvPicPr>
          <p:cNvPr id="5" name="Picture 2" descr="Image result for fish on a plate">
            <a:extLst>
              <a:ext uri="{FF2B5EF4-FFF2-40B4-BE49-F238E27FC236}">
                <a16:creationId xmlns:a16="http://schemas.microsoft.com/office/drawing/2014/main" id="{C09C5EAF-4162-4E6E-8413-ED0BCA1B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9" y="2573518"/>
            <a:ext cx="4636017" cy="277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fish bones on a plate">
            <a:extLst>
              <a:ext uri="{FF2B5EF4-FFF2-40B4-BE49-F238E27FC236}">
                <a16:creationId xmlns:a16="http://schemas.microsoft.com/office/drawing/2014/main" id="{4F0548C0-F484-42AE-9558-E44C0EB7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48" y="2545820"/>
            <a:ext cx="4451593" cy="269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EFA52-0F83-4E66-AA16-6C756870F3B7}"/>
              </a:ext>
            </a:extLst>
          </p:cNvPr>
          <p:cNvSpPr txBox="1"/>
          <p:nvPr/>
        </p:nvSpPr>
        <p:spPr>
          <a:xfrm>
            <a:off x="952248" y="1372482"/>
            <a:ext cx="10401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About 3 billion people rely on fish as source of protein – World Wildlife Fund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2A42B8-C4BF-449E-AF31-87AF34C62821}"/>
              </a:ext>
            </a:extLst>
          </p:cNvPr>
          <p:cNvSpPr/>
          <p:nvPr/>
        </p:nvSpPr>
        <p:spPr>
          <a:xfrm>
            <a:off x="1861505" y="136525"/>
            <a:ext cx="7489883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EE12E-0900-4FB7-AE88-2B43D34367FE}"/>
              </a:ext>
            </a:extLst>
          </p:cNvPr>
          <p:cNvSpPr txBox="1"/>
          <p:nvPr/>
        </p:nvSpPr>
        <p:spPr>
          <a:xfrm>
            <a:off x="3971973" y="6077247"/>
            <a:ext cx="4248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Fish is the perfect protein…</a:t>
            </a:r>
          </a:p>
        </p:txBody>
      </p:sp>
    </p:spTree>
    <p:extLst>
      <p:ext uri="{BB962C8B-B14F-4D97-AF65-F5344CB8AC3E}">
        <p14:creationId xmlns:p14="http://schemas.microsoft.com/office/powerpoint/2010/main" val="815508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9B8A62-AB37-4C98-8522-AFC2FE327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753380"/>
              </p:ext>
            </p:extLst>
          </p:nvPr>
        </p:nvGraphicFramePr>
        <p:xfrm>
          <a:off x="1216640" y="1722268"/>
          <a:ext cx="5799935" cy="183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987">
                  <a:extLst>
                    <a:ext uri="{9D8B030D-6E8A-4147-A177-3AD203B41FA5}">
                      <a16:colId xmlns:a16="http://schemas.microsoft.com/office/drawing/2014/main" val="1613617239"/>
                    </a:ext>
                  </a:extLst>
                </a:gridCol>
                <a:gridCol w="1159987">
                  <a:extLst>
                    <a:ext uri="{9D8B030D-6E8A-4147-A177-3AD203B41FA5}">
                      <a16:colId xmlns:a16="http://schemas.microsoft.com/office/drawing/2014/main" val="3717790865"/>
                    </a:ext>
                  </a:extLst>
                </a:gridCol>
                <a:gridCol w="1159987">
                  <a:extLst>
                    <a:ext uri="{9D8B030D-6E8A-4147-A177-3AD203B41FA5}">
                      <a16:colId xmlns:a16="http://schemas.microsoft.com/office/drawing/2014/main" val="1006853085"/>
                    </a:ext>
                  </a:extLst>
                </a:gridCol>
                <a:gridCol w="1159987">
                  <a:extLst>
                    <a:ext uri="{9D8B030D-6E8A-4147-A177-3AD203B41FA5}">
                      <a16:colId xmlns:a16="http://schemas.microsoft.com/office/drawing/2014/main" val="3707000103"/>
                    </a:ext>
                  </a:extLst>
                </a:gridCol>
                <a:gridCol w="1159987">
                  <a:extLst>
                    <a:ext uri="{9D8B030D-6E8A-4147-A177-3AD203B41FA5}">
                      <a16:colId xmlns:a16="http://schemas.microsoft.com/office/drawing/2014/main" val="2855085810"/>
                    </a:ext>
                  </a:extLst>
                </a:gridCol>
              </a:tblGrid>
              <a:tr h="32864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Alcohol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129614"/>
                  </a:ext>
                </a:extLst>
              </a:tr>
              <a:tr h="30201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rs9502823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0466570"/>
                  </a:ext>
                </a:extLst>
              </a:tr>
              <a:tr h="30201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rs17396472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52349"/>
                  </a:ext>
                </a:extLst>
              </a:tr>
              <a:tr h="30201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rs1860343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322093"/>
                  </a:ext>
                </a:extLst>
              </a:tr>
              <a:tr h="30201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rs11066015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3272787"/>
                  </a:ext>
                </a:extLst>
              </a:tr>
              <a:tr h="30201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rs1201914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61653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6040839-FF0B-4DB0-A94F-933577EFFAFF}"/>
              </a:ext>
            </a:extLst>
          </p:cNvPr>
          <p:cNvSpPr txBox="1"/>
          <p:nvPr/>
        </p:nvSpPr>
        <p:spPr>
          <a:xfrm>
            <a:off x="14287" y="0"/>
            <a:ext cx="1224438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i="0" dirty="0">
                <a:solidFill>
                  <a:schemeClr val="accent2">
                    <a:lumMod val="75000"/>
                  </a:schemeClr>
                </a:solidFill>
                <a:effectLst/>
                <a:latin typeface="Harding"/>
              </a:rPr>
              <a:t>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41FAA-AF53-46A6-8BCE-A987E87D1283}"/>
              </a:ext>
            </a:extLst>
          </p:cNvPr>
          <p:cNvSpPr txBox="1"/>
          <p:nvPr/>
        </p:nvSpPr>
        <p:spPr>
          <a:xfrm>
            <a:off x="1136741" y="1005771"/>
            <a:ext cx="4879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Possible confounders (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PhenoScanner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b"/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BA838-3D55-4AC2-AAB0-E5F209BEA4CE}"/>
              </a:ext>
            </a:extLst>
          </p:cNvPr>
          <p:cNvSpPr txBox="1"/>
          <p:nvPr/>
        </p:nvSpPr>
        <p:spPr>
          <a:xfrm>
            <a:off x="1067199" y="4513811"/>
            <a:ext cx="6461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Multivariable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 MR could pick this up (but time was limited)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D3CEB-0285-400D-ABD3-A7CCD2533C97}"/>
              </a:ext>
            </a:extLst>
          </p:cNvPr>
          <p:cNvSpPr txBox="1"/>
          <p:nvPr/>
        </p:nvSpPr>
        <p:spPr>
          <a:xfrm>
            <a:off x="971023" y="5497210"/>
            <a:ext cx="851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Issues related to Ancestry/Choosing suitable population that predominantly eat fish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FF1424BC-F866-4AC9-80C0-05AE081B85F4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20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89438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C14ECF2-D6E5-4FCE-B929-81AE7331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4" y="1436510"/>
            <a:ext cx="8000805" cy="52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4EBDA-E4D9-4BA9-8AFD-7B3A96B9E482}"/>
              </a:ext>
            </a:extLst>
          </p:cNvPr>
          <p:cNvSpPr txBox="1"/>
          <p:nvPr/>
        </p:nvSpPr>
        <p:spPr>
          <a:xfrm>
            <a:off x="8377243" y="5357237"/>
            <a:ext cx="388143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Martin et al. 2019</a:t>
            </a:r>
          </a:p>
          <a:p>
            <a:r>
              <a:rPr lang="en-GB" sz="1600" dirty="0"/>
              <a:t>https://doi.org/10.1038/s41588-019-0379-x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1D4BE-A67E-478B-B91F-D89A64FA551B}"/>
              </a:ext>
            </a:extLst>
          </p:cNvPr>
          <p:cNvSpPr txBox="1"/>
          <p:nvPr/>
        </p:nvSpPr>
        <p:spPr>
          <a:xfrm>
            <a:off x="14287" y="0"/>
            <a:ext cx="12244387" cy="10772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i="0" dirty="0">
                <a:solidFill>
                  <a:schemeClr val="accent2">
                    <a:lumMod val="75000"/>
                  </a:schemeClr>
                </a:solidFill>
                <a:effectLst/>
                <a:latin typeface="Harding"/>
              </a:rPr>
              <a:t>Ancestry of GWAS participants over time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Harding"/>
              </a:rPr>
              <a:t> </a:t>
            </a:r>
            <a:r>
              <a:rPr lang="en-GB" sz="3200" i="0" dirty="0">
                <a:solidFill>
                  <a:schemeClr val="accent2">
                    <a:lumMod val="75000"/>
                  </a:schemeClr>
                </a:solidFill>
                <a:effectLst/>
                <a:latin typeface="Harding"/>
              </a:rPr>
              <a:t>compared with the global population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A7E050B4-D149-4AE5-9D76-0EC19B2FDB2D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21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294461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3">
            <a:extLst>
              <a:ext uri="{FF2B5EF4-FFF2-40B4-BE49-F238E27FC236}">
                <a16:creationId xmlns:a16="http://schemas.microsoft.com/office/drawing/2014/main" id="{164ACCE8-4EF3-42A9-8D62-2D9165EF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51941"/>
            <a:ext cx="8129588" cy="50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C426A-35E0-4CC4-AC33-08B8D614B52B}"/>
              </a:ext>
            </a:extLst>
          </p:cNvPr>
          <p:cNvSpPr txBox="1"/>
          <p:nvPr/>
        </p:nvSpPr>
        <p:spPr>
          <a:xfrm>
            <a:off x="8429626" y="5145659"/>
            <a:ext cx="388143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Martin et al. 2019</a:t>
            </a:r>
          </a:p>
          <a:p>
            <a:r>
              <a:rPr lang="en-GB" sz="1600" dirty="0"/>
              <a:t>https://doi.org/10.1038/s41588-019-0379-x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2F09A-FD6E-4F93-96EF-289D42527245}"/>
              </a:ext>
            </a:extLst>
          </p:cNvPr>
          <p:cNvSpPr txBox="1"/>
          <p:nvPr/>
        </p:nvSpPr>
        <p:spPr>
          <a:xfrm>
            <a:off x="-52387" y="0"/>
            <a:ext cx="12244387" cy="10772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200" i="0" dirty="0">
                <a:solidFill>
                  <a:schemeClr val="accent2">
                    <a:lumMod val="75000"/>
                  </a:schemeClr>
                </a:solidFill>
                <a:effectLst/>
                <a:latin typeface="Harding"/>
              </a:rPr>
              <a:t>Prediction accuracy relative to European-ancestry individuals across 17 quantitative traits and 5 continental populations in the UKBB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D6312067-DBF7-40CF-B124-DD96A6207EB4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22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13305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E96317-AFFB-4C1D-8E20-01E00A8A3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62" y="3225647"/>
            <a:ext cx="2454094" cy="13804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684E36-B148-4C9A-9164-C3192521DF2D}"/>
              </a:ext>
            </a:extLst>
          </p:cNvPr>
          <p:cNvSpPr txBox="1"/>
          <p:nvPr/>
        </p:nvSpPr>
        <p:spPr>
          <a:xfrm>
            <a:off x="2677794" y="2616786"/>
            <a:ext cx="5293360" cy="8265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500" b="1" dirty="0">
                <a:solidFill>
                  <a:schemeClr val="accent2"/>
                </a:solidFill>
              </a:rPr>
              <a:t>THANK</a:t>
            </a:r>
            <a:r>
              <a:rPr lang="en-GB" sz="5500" b="1" dirty="0">
                <a:solidFill>
                  <a:schemeClr val="bg1"/>
                </a:solidFill>
              </a:rPr>
              <a:t> </a:t>
            </a:r>
            <a:r>
              <a:rPr lang="en-GB" sz="5500" b="1" dirty="0"/>
              <a:t>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335FA2-BEB6-4C2C-BBE4-7F228A0EDB5F}"/>
              </a:ext>
            </a:extLst>
          </p:cNvPr>
          <p:cNvCxnSpPr>
            <a:cxnSpLocks/>
          </p:cNvCxnSpPr>
          <p:nvPr/>
        </p:nvCxnSpPr>
        <p:spPr>
          <a:xfrm>
            <a:off x="0" y="3414712"/>
            <a:ext cx="1219199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32A93E3-21FC-4306-90D8-BF47CA598203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23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426968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5CAD9F2-B74E-445E-846B-477083E0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1" y="852099"/>
            <a:ext cx="4110711" cy="2591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3B293-1010-4173-BC7D-B5E5A46631B5}"/>
              </a:ext>
            </a:extLst>
          </p:cNvPr>
          <p:cNvCxnSpPr>
            <a:cxnSpLocks/>
          </p:cNvCxnSpPr>
          <p:nvPr/>
        </p:nvCxnSpPr>
        <p:spPr>
          <a:xfrm>
            <a:off x="0" y="706850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B4534-42A4-4AAC-82A2-A55ADE18B899}"/>
              </a:ext>
            </a:extLst>
          </p:cNvPr>
          <p:cNvSpPr/>
          <p:nvPr/>
        </p:nvSpPr>
        <p:spPr>
          <a:xfrm>
            <a:off x="3839417" y="-141106"/>
            <a:ext cx="554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Ifeanyi </a:t>
            </a: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Chukwu</a:t>
            </a:r>
            <a:endParaRPr lang="en-GB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A52524-EEC3-4A6A-B43E-30F76ABE6B83}"/>
              </a:ext>
            </a:extLst>
          </p:cNvPr>
          <p:cNvSpPr/>
          <p:nvPr/>
        </p:nvSpPr>
        <p:spPr>
          <a:xfrm>
            <a:off x="4771738" y="909227"/>
            <a:ext cx="7259220" cy="206210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Relevant experiences and qualifications</a:t>
            </a:r>
          </a:p>
          <a:p>
            <a:pPr algn="ctr"/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Health Data Research Intern at CEU Cambridge Uni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MSc Candidate in </a:t>
            </a:r>
            <a:r>
              <a:rPr lang="en-GB" sz="1800" dirty="0"/>
              <a:t>Applied AI and Data Analytics at Bradford (~Sept 2021)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MSc Marine Life Science, Hokkaido Uni, Japan (2020)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F433F2-F325-41D3-AF11-545A2274DC16}"/>
              </a:ext>
            </a:extLst>
          </p:cNvPr>
          <p:cNvGrpSpPr/>
          <p:nvPr/>
        </p:nvGrpSpPr>
        <p:grpSpPr>
          <a:xfrm>
            <a:off x="13854" y="5119062"/>
            <a:ext cx="4646067" cy="1738938"/>
            <a:chOff x="4839753" y="4866272"/>
            <a:chExt cx="5421947" cy="1738938"/>
          </a:xfrm>
        </p:grpSpPr>
        <p:pic>
          <p:nvPicPr>
            <p:cNvPr id="45" name="Picture 8" descr="Image result for badminton shuttlecock">
              <a:extLst>
                <a:ext uri="{FF2B5EF4-FFF2-40B4-BE49-F238E27FC236}">
                  <a16:creationId xmlns:a16="http://schemas.microsoft.com/office/drawing/2014/main" id="{8C8975D2-031B-42A3-8782-1642ABBE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67016">
              <a:off x="9465222" y="5526578"/>
              <a:ext cx="643864" cy="643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615442-BC18-4DCB-9FD9-06E97E398862}"/>
                </a:ext>
              </a:extLst>
            </p:cNvPr>
            <p:cNvSpPr/>
            <p:nvPr/>
          </p:nvSpPr>
          <p:spPr>
            <a:xfrm>
              <a:off x="4839753" y="4866272"/>
              <a:ext cx="5421947" cy="1738938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400" b="1" dirty="0"/>
                <a:t> Interests</a:t>
              </a:r>
            </a:p>
            <a:p>
              <a:endParaRPr lang="en-GB" sz="700" b="1" dirty="0"/>
            </a:p>
            <a:p>
              <a:endParaRPr lang="en-GB" sz="700" b="1" dirty="0"/>
            </a:p>
            <a:p>
              <a:endParaRPr lang="en-GB" sz="700" b="1" dirty="0"/>
            </a:p>
            <a:p>
              <a:endParaRPr lang="en-GB" sz="700" b="1" dirty="0"/>
            </a:p>
            <a:p>
              <a:endParaRPr lang="en-GB" sz="700" b="1" dirty="0"/>
            </a:p>
            <a:p>
              <a:endParaRPr lang="en-GB" sz="2400" b="1" dirty="0"/>
            </a:p>
            <a:p>
              <a:endParaRPr lang="en-GB" sz="2400" b="1" dirty="0"/>
            </a:p>
          </p:txBody>
        </p:sp>
        <p:pic>
          <p:nvPicPr>
            <p:cNvPr id="42" name="Picture 2" descr="Image result for traveling">
              <a:extLst>
                <a:ext uri="{FF2B5EF4-FFF2-40B4-BE49-F238E27FC236}">
                  <a16:creationId xmlns:a16="http://schemas.microsoft.com/office/drawing/2014/main" id="{F0AE50A9-0E0C-4AD6-9499-0B4EB88B75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6"/>
            <a:stretch/>
          </p:blipFill>
          <p:spPr bwMode="auto">
            <a:xfrm>
              <a:off x="5121217" y="5507098"/>
              <a:ext cx="1253314" cy="86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Image result for poem">
              <a:extLst>
                <a:ext uri="{FF2B5EF4-FFF2-40B4-BE49-F238E27FC236}">
                  <a16:creationId xmlns:a16="http://schemas.microsoft.com/office/drawing/2014/main" id="{2AD16801-C4C1-4000-BB73-1CB4998C4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2" b="47500"/>
            <a:stretch/>
          </p:blipFill>
          <p:spPr bwMode="auto">
            <a:xfrm>
              <a:off x="6784662" y="5507098"/>
              <a:ext cx="1332353" cy="718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picture containing athletic game, sport, floor, court&#10;&#10;Description automatically generated">
              <a:extLst>
                <a:ext uri="{FF2B5EF4-FFF2-40B4-BE49-F238E27FC236}">
                  <a16:creationId xmlns:a16="http://schemas.microsoft.com/office/drawing/2014/main" id="{A2D14AAE-D1E5-4738-AAE5-86C5FB809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5" t="35000" r="32235" b="13333"/>
            <a:stretch/>
          </p:blipFill>
          <p:spPr>
            <a:xfrm>
              <a:off x="8451285" y="5253380"/>
              <a:ext cx="908472" cy="1190258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35C0D3D-1CA8-4453-93BF-7DE7028C063D}"/>
                </a:ext>
              </a:extLst>
            </p:cNvPr>
            <p:cNvSpPr/>
            <p:nvPr/>
          </p:nvSpPr>
          <p:spPr>
            <a:xfrm>
              <a:off x="5191792" y="5182860"/>
              <a:ext cx="11121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/>
                <a:t>Traveling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F69A9D-00B2-46E0-810F-4410802FE0E9}"/>
                </a:ext>
              </a:extLst>
            </p:cNvPr>
            <p:cNvSpPr/>
            <p:nvPr/>
          </p:nvSpPr>
          <p:spPr>
            <a:xfrm>
              <a:off x="6886285" y="5106988"/>
              <a:ext cx="133235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/>
                <a:t>Reading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07A409-49B1-4051-B311-4ABAF2EDE68E}"/>
                </a:ext>
              </a:extLst>
            </p:cNvPr>
            <p:cNvSpPr/>
            <p:nvPr/>
          </p:nvSpPr>
          <p:spPr>
            <a:xfrm>
              <a:off x="8350487" y="4870891"/>
              <a:ext cx="13323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/>
                <a:t>Badminton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2703B3C-088C-4993-B5AC-03CEC66D23BB}"/>
              </a:ext>
            </a:extLst>
          </p:cNvPr>
          <p:cNvSpPr/>
          <p:nvPr/>
        </p:nvSpPr>
        <p:spPr>
          <a:xfrm>
            <a:off x="95243" y="3820895"/>
            <a:ext cx="4564678" cy="12003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Big Picture</a:t>
            </a:r>
            <a:endParaRPr lang="en-GB" sz="2200" dirty="0">
              <a:solidFill>
                <a:srgbClr val="FF0000"/>
              </a:solidFill>
            </a:endParaRPr>
          </a:p>
          <a:p>
            <a:r>
              <a:rPr lang="en-GB" sz="2200" dirty="0"/>
              <a:t>To be a competent (AI&amp;ML)  Health Data Science Researcher.</a:t>
            </a:r>
          </a:p>
        </p:txBody>
      </p:sp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5066EC1-DFF0-4066-BA8A-7FC3746C77B8}"/>
              </a:ext>
            </a:extLst>
          </p:cNvPr>
          <p:cNvSpPr/>
          <p:nvPr/>
        </p:nvSpPr>
        <p:spPr>
          <a:xfrm>
            <a:off x="4212248" y="1616473"/>
            <a:ext cx="518456" cy="940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E335AEE-DC63-49AA-962F-651DD767EB0C}"/>
              </a:ext>
            </a:extLst>
          </p:cNvPr>
          <p:cNvGrpSpPr/>
          <p:nvPr/>
        </p:nvGrpSpPr>
        <p:grpSpPr>
          <a:xfrm>
            <a:off x="4889072" y="2068679"/>
            <a:ext cx="7190503" cy="3880096"/>
            <a:chOff x="4576080" y="2606455"/>
            <a:chExt cx="4691901" cy="369208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3AA7D8-6DF5-4B50-93CA-A4EFD12B725E}"/>
                </a:ext>
              </a:extLst>
            </p:cNvPr>
            <p:cNvSpPr txBox="1"/>
            <p:nvPr/>
          </p:nvSpPr>
          <p:spPr>
            <a:xfrm>
              <a:off x="4576080" y="3750629"/>
              <a:ext cx="4691901" cy="2547907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800" b="1" dirty="0"/>
                <a:t> </a:t>
              </a:r>
              <a:r>
                <a:rPr lang="en-GB" sz="2000" b="1" dirty="0"/>
                <a:t>Brief Detail of Current Internship Research Project</a:t>
              </a:r>
              <a:endParaRPr lang="en-GB" sz="2800" b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000" dirty="0"/>
                <a:t>Exploring the Black British Cohort of the UK Biobank.</a:t>
              </a:r>
            </a:p>
            <a:p>
              <a:r>
                <a:rPr lang="en-GB" sz="2000" dirty="0"/>
                <a:t>	502,520 all participants, ~8,000 Black cohort</a:t>
              </a:r>
            </a:p>
            <a:p>
              <a:endParaRPr lang="en-GB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000" dirty="0"/>
                <a:t>Characterising the &gt;200,000 fish eaters in the UK Biobank</a:t>
              </a:r>
            </a:p>
            <a:p>
              <a:endParaRPr lang="en-GB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000" dirty="0"/>
                <a:t>Mendelian Randomization to infer the causal relationship between exposure and patient outcome.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96B605-2C01-4655-B877-6A36C4B45114}"/>
                </a:ext>
              </a:extLst>
            </p:cNvPr>
            <p:cNvSpPr/>
            <p:nvPr/>
          </p:nvSpPr>
          <p:spPr>
            <a:xfrm>
              <a:off x="4725535" y="2606455"/>
              <a:ext cx="4534935" cy="380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/>
            </a:p>
          </p:txBody>
        </p:sp>
      </p:grp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007C63B9-DE68-4447-A500-EF2CD6C1997C}"/>
              </a:ext>
            </a:extLst>
          </p:cNvPr>
          <p:cNvSpPr/>
          <p:nvPr/>
        </p:nvSpPr>
        <p:spPr>
          <a:xfrm rot="16200000">
            <a:off x="2119753" y="3528029"/>
            <a:ext cx="205485" cy="17042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5C0CB6-7D0B-4F89-A16C-C8F1BC567C9C}"/>
              </a:ext>
            </a:extLst>
          </p:cNvPr>
          <p:cNvSpPr/>
          <p:nvPr/>
        </p:nvSpPr>
        <p:spPr>
          <a:xfrm>
            <a:off x="13853" y="54957"/>
            <a:ext cx="4354194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A73B1A2-DC61-4BCD-9610-672EF3577F37}"/>
              </a:ext>
            </a:extLst>
          </p:cNvPr>
          <p:cNvSpPr/>
          <p:nvPr/>
        </p:nvSpPr>
        <p:spPr>
          <a:xfrm rot="414713" flipV="1">
            <a:off x="4223205" y="3215032"/>
            <a:ext cx="518456" cy="940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E679E-17EE-4A95-8044-90FE2994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b="1" smtClean="0"/>
              <a:t>24</a:t>
            </a:fld>
            <a:r>
              <a:rPr lang="en-GB" sz="1600" b="1" dirty="0"/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6213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623B8-A5A1-45EC-B2CF-05A28329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A810F-CC0D-4CDF-8450-E7906D8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9" y="2379157"/>
            <a:ext cx="5828571" cy="34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4E286-7BE4-45FF-AC34-0A9C941F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70" y="2716028"/>
            <a:ext cx="5260623" cy="3120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D441D-77CA-4F0C-9076-B1DA69515BBB}"/>
              </a:ext>
            </a:extLst>
          </p:cNvPr>
          <p:cNvSpPr txBox="1"/>
          <p:nvPr/>
        </p:nvSpPr>
        <p:spPr>
          <a:xfrm>
            <a:off x="518475" y="84590"/>
            <a:ext cx="986043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MR plot of Oily Fish Intake and CVD For Female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95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3B0F-35E5-4437-BB91-5DBFD222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A9D16-1053-42AA-B238-FEB7376C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4" y="889723"/>
            <a:ext cx="5828571" cy="34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A1D09-E159-4C88-B384-0071C164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18" y="584462"/>
            <a:ext cx="5294280" cy="3140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72265-8216-471B-B6CC-945EAD5D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366" y="4042070"/>
            <a:ext cx="3901760" cy="23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FB8FA-BF5C-4DE5-8EBF-41485645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C333B-2F09-4367-832D-BE80B064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4" y="1615478"/>
            <a:ext cx="5415532" cy="3212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86FAC-1D68-4FF2-84E2-CC6229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77" y="1906740"/>
            <a:ext cx="5132909" cy="3044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94ADD-B686-4A46-85A6-BA3B3ADD7029}"/>
              </a:ext>
            </a:extLst>
          </p:cNvPr>
          <p:cNvSpPr txBox="1"/>
          <p:nvPr/>
        </p:nvSpPr>
        <p:spPr>
          <a:xfrm>
            <a:off x="912604" y="368578"/>
            <a:ext cx="39987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Mr for two or More times Males</a:t>
            </a:r>
          </a:p>
        </p:txBody>
      </p:sp>
    </p:spTree>
    <p:extLst>
      <p:ext uri="{BB962C8B-B14F-4D97-AF65-F5344CB8AC3E}">
        <p14:creationId xmlns:p14="http://schemas.microsoft.com/office/powerpoint/2010/main" val="235722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466D5-1714-4B58-B4D9-892153CD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F6689-F66C-493B-B5CD-FD9DAC69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9" y="707010"/>
            <a:ext cx="5453211" cy="323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34583-9992-4556-8956-C055125B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57" y="516131"/>
            <a:ext cx="5047886" cy="299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2C0E7-A458-4E19-8490-CCBCF8E1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40" y="3888402"/>
            <a:ext cx="4651960" cy="27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9045-57CB-4C6C-A656-DE6761AF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29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74567-65F8-4E80-B264-3ACE9B49723F}"/>
              </a:ext>
            </a:extLst>
          </p:cNvPr>
          <p:cNvSpPr txBox="1"/>
          <p:nvPr/>
        </p:nvSpPr>
        <p:spPr>
          <a:xfrm>
            <a:off x="940885" y="368578"/>
            <a:ext cx="39987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Mr for two or More times Females (T2D)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01989-B16F-462D-B9A9-D4C55C63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8" y="1385740"/>
            <a:ext cx="5612142" cy="3328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E1B9C-9981-4EC4-92CC-2A80196D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21" y="1385740"/>
            <a:ext cx="5828571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D143C-E6A9-41B1-8CDA-3E07C9A2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smtClean="0"/>
              <a:t>3</a:t>
            </a:fld>
            <a:r>
              <a:rPr lang="en-GB" sz="1600" dirty="0"/>
              <a:t>/23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F624B-66E6-4B27-93D9-7DA330572621}"/>
              </a:ext>
            </a:extLst>
          </p:cNvPr>
          <p:cNvSpPr txBox="1"/>
          <p:nvPr/>
        </p:nvSpPr>
        <p:spPr>
          <a:xfrm>
            <a:off x="1082716" y="1460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b="1" i="0" dirty="0">
              <a:solidFill>
                <a:srgbClr val="724128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4E0F62-F73F-43B8-8C32-77FA54B32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61" y="1588148"/>
            <a:ext cx="6112669" cy="43148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370A54-C210-44EA-B0C8-9B7409BE2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63060"/>
            <a:ext cx="6112668" cy="431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C3792-5B57-4200-B1F4-FC826DC14A58}"/>
              </a:ext>
            </a:extLst>
          </p:cNvPr>
          <p:cNvSpPr txBox="1"/>
          <p:nvPr/>
        </p:nvSpPr>
        <p:spPr>
          <a:xfrm>
            <a:off x="1810151" y="5995675"/>
            <a:ext cx="744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dirty="0">
                <a:solidFill>
                  <a:srgbClr val="724128"/>
                </a:solidFill>
                <a:latin typeface="arial" panose="020B0604020202020204" pitchFamily="34" charset="0"/>
              </a:rPr>
              <a:t>1961</a:t>
            </a:r>
            <a:endParaRPr lang="en-GB" b="1" i="0" dirty="0">
              <a:solidFill>
                <a:srgbClr val="72412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D34F8-7183-446F-BF0A-FCDADFD5A0A3}"/>
              </a:ext>
            </a:extLst>
          </p:cNvPr>
          <p:cNvSpPr txBox="1"/>
          <p:nvPr/>
        </p:nvSpPr>
        <p:spPr>
          <a:xfrm>
            <a:off x="9372016" y="5902973"/>
            <a:ext cx="744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dirty="0">
                <a:solidFill>
                  <a:srgbClr val="724128"/>
                </a:solidFill>
                <a:latin typeface="arial" panose="020B0604020202020204" pitchFamily="34" charset="0"/>
              </a:rPr>
              <a:t>2017</a:t>
            </a:r>
            <a:endParaRPr lang="en-GB" b="1" i="0" dirty="0">
              <a:solidFill>
                <a:srgbClr val="72412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D175D-7DC4-4E20-93ED-66306C12B247}"/>
              </a:ext>
            </a:extLst>
          </p:cNvPr>
          <p:cNvSpPr/>
          <p:nvPr/>
        </p:nvSpPr>
        <p:spPr>
          <a:xfrm>
            <a:off x="1962173" y="200605"/>
            <a:ext cx="7489883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The changing World Fish Eating Habit </a:t>
            </a:r>
          </a:p>
        </p:txBody>
      </p:sp>
    </p:spTree>
    <p:extLst>
      <p:ext uri="{BB962C8B-B14F-4D97-AF65-F5344CB8AC3E}">
        <p14:creationId xmlns:p14="http://schemas.microsoft.com/office/powerpoint/2010/main" val="2927639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B641D-8F86-4FF7-9084-F5BE8A17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65352-8629-4A44-BEFF-9C8B348A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" y="352395"/>
            <a:ext cx="5828571" cy="34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7F4F5-4076-4BED-B563-1647B9E6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98" y="441057"/>
            <a:ext cx="4614253" cy="273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D91E2-DF01-45E1-9E05-D1831C92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28" y="3680058"/>
            <a:ext cx="4058072" cy="24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1CDC5-D22A-4F96-9AA7-C05928B8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D6EC-E792-4D59-86CE-6B1C9367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8" y="763571"/>
            <a:ext cx="5341959" cy="3168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6CDAE-4120-4ED5-A774-DC286BEA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3991"/>
            <a:ext cx="5828571" cy="34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F22F1-070D-4880-873F-8B53A73A7C8C}"/>
              </a:ext>
            </a:extLst>
          </p:cNvPr>
          <p:cNvSpPr txBox="1"/>
          <p:nvPr/>
        </p:nvSpPr>
        <p:spPr>
          <a:xfrm>
            <a:off x="940885" y="368578"/>
            <a:ext cx="39987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Mr for two or More times </a:t>
            </a:r>
            <a:r>
              <a:rPr lang="en-GB" dirty="0"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M</a:t>
            </a:r>
            <a:r>
              <a:rPr lang="en-GB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ales (T2D)</a:t>
            </a:r>
          </a:p>
        </p:txBody>
      </p:sp>
    </p:spTree>
    <p:extLst>
      <p:ext uri="{BB962C8B-B14F-4D97-AF65-F5344CB8AC3E}">
        <p14:creationId xmlns:p14="http://schemas.microsoft.com/office/powerpoint/2010/main" val="875742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1BCF-FDB3-47E1-A326-4FABA673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DED44-21BF-446E-8CBA-E7C3F0B7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7" y="842589"/>
            <a:ext cx="5828571" cy="34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3A68C-EF5C-41ED-A1EE-0431CA2C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55" y="688697"/>
            <a:ext cx="4620014" cy="2740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0C6F4-0CDA-490C-B12A-A7F663FE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520" y="4026354"/>
            <a:ext cx="3907243" cy="23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62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r Future Health - Current Openings">
            <a:extLst>
              <a:ext uri="{FF2B5EF4-FFF2-40B4-BE49-F238E27FC236}">
                <a16:creationId xmlns:a16="http://schemas.microsoft.com/office/drawing/2014/main" id="{0C1F1AFE-4B87-4090-8E81-F329AE880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642480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20C4AF-557D-41C5-995E-D60C651106B1}"/>
              </a:ext>
            </a:extLst>
          </p:cNvPr>
          <p:cNvSpPr txBox="1"/>
          <p:nvPr/>
        </p:nvSpPr>
        <p:spPr>
          <a:xfrm>
            <a:off x="1440656" y="4675049"/>
            <a:ext cx="5514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212B32"/>
                </a:solidFill>
                <a:latin typeface="source-serif-pro"/>
              </a:rPr>
              <a:t>Our Future Health a</a:t>
            </a:r>
            <a:r>
              <a:rPr lang="en-GB" sz="2400" b="0" i="0" dirty="0">
                <a:solidFill>
                  <a:srgbClr val="212B32"/>
                </a:solidFill>
                <a:effectLst/>
                <a:latin typeface="source-serif-pro"/>
              </a:rPr>
              <a:t>ims  to recruit up to </a:t>
            </a:r>
            <a:r>
              <a:rPr lang="en-GB" sz="2400" i="0" u="sng" dirty="0">
                <a:solidFill>
                  <a:srgbClr val="212B32"/>
                </a:solidFill>
                <a:effectLst/>
                <a:latin typeface="source-serif-pro"/>
              </a:rPr>
              <a:t>five million people </a:t>
            </a:r>
            <a:r>
              <a:rPr lang="en-GB" sz="2400" b="0" i="0" dirty="0">
                <a:solidFill>
                  <a:srgbClr val="212B32"/>
                </a:solidFill>
                <a:effectLst/>
                <a:latin typeface="source-serif-pro"/>
              </a:rPr>
              <a:t>over the age of 18, from </a:t>
            </a:r>
            <a:r>
              <a:rPr lang="en-GB" sz="2400" b="1" i="0" u="sng" dirty="0">
                <a:solidFill>
                  <a:srgbClr val="212B32"/>
                </a:solidFill>
                <a:effectLst/>
                <a:latin typeface="source-serif-pro"/>
              </a:rPr>
              <a:t>all backgrounds </a:t>
            </a:r>
            <a:r>
              <a:rPr lang="en-GB" sz="2400" b="0" i="0" dirty="0">
                <a:solidFill>
                  <a:srgbClr val="212B32"/>
                </a:solidFill>
                <a:effectLst/>
                <a:latin typeface="source-serif-pro"/>
              </a:rPr>
              <a:t>and </a:t>
            </a:r>
            <a:r>
              <a:rPr lang="en-GB" sz="2400" b="1" i="0" u="sng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ethnic groups</a:t>
            </a:r>
            <a:r>
              <a:rPr lang="en-GB" sz="2400" b="0" i="0" dirty="0">
                <a:solidFill>
                  <a:srgbClr val="212B32"/>
                </a:solidFill>
                <a:effectLst/>
                <a:latin typeface="source-serif-pro"/>
              </a:rPr>
              <a:t>, and from all across the UK to take part.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F6A77-C33A-41EE-A8E4-C4BE9C6B1F14}"/>
              </a:ext>
            </a:extLst>
          </p:cNvPr>
          <p:cNvSpPr txBox="1"/>
          <p:nvPr/>
        </p:nvSpPr>
        <p:spPr>
          <a:xfrm>
            <a:off x="7428310" y="5757405"/>
            <a:ext cx="3925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https://ourfuturehealth.org.uk/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6736B-8B92-4D9A-8EFF-3CB7940C4D3A}"/>
              </a:ext>
            </a:extLst>
          </p:cNvPr>
          <p:cNvSpPr txBox="1"/>
          <p:nvPr/>
        </p:nvSpPr>
        <p:spPr>
          <a:xfrm>
            <a:off x="0" y="0"/>
            <a:ext cx="6357938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Where this finding might be applied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4FD84-E90B-4D3D-8E24-4D547CE1DECF}"/>
              </a:ext>
            </a:extLst>
          </p:cNvPr>
          <p:cNvSpPr txBox="1"/>
          <p:nvPr/>
        </p:nvSpPr>
        <p:spPr>
          <a:xfrm>
            <a:off x="114300" y="1754326"/>
            <a:ext cx="58078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Information of the under presented ancestries in GWAS and UK biobank can used for well informed strategies in future similar  projects like “Our Future Health” </a:t>
            </a:r>
            <a:endParaRPr lang="en-GB" sz="3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331FF3-543D-42AD-A556-93556999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1192"/>
            <a:ext cx="2743200" cy="365125"/>
          </a:xfrm>
        </p:spPr>
        <p:txBody>
          <a:bodyPr/>
          <a:lstStyle/>
          <a:p>
            <a:fld id="{4B30C9F5-6504-488F-B294-CF94A6177B40}" type="slidenum">
              <a:rPr lang="en-GB" sz="1600" b="1" smtClean="0"/>
              <a:t>33</a:t>
            </a:fld>
            <a:r>
              <a:rPr lang="en-GB" sz="1600" b="1" dirty="0"/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161127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CD0827-ECB3-4CC3-B706-48673FDC72DC}"/>
              </a:ext>
            </a:extLst>
          </p:cNvPr>
          <p:cNvSpPr txBox="1"/>
          <p:nvPr/>
        </p:nvSpPr>
        <p:spPr>
          <a:xfrm>
            <a:off x="178611" y="1769447"/>
            <a:ext cx="46291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effectLst/>
                <a:latin typeface="Roboto" panose="02000000000000000000" pitchFamily="2" charset="0"/>
              </a:rPr>
              <a:t>By Philip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Bourne</a:t>
            </a:r>
            <a:r>
              <a:rPr lang="en-GB" b="0" i="0" dirty="0">
                <a:effectLst/>
                <a:latin typeface="Roboto" panose="02000000000000000000" pitchFamily="2" charset="0"/>
              </a:rPr>
              <a:t>, 2019.</a:t>
            </a:r>
          </a:p>
          <a:p>
            <a:pPr algn="l"/>
            <a:r>
              <a:rPr lang="en-GB" sz="1400" dirty="0">
                <a:latin typeface="Roboto" panose="02000000000000000000" pitchFamily="2" charset="0"/>
              </a:rPr>
              <a:t>(Founding Editor in Chief of </a:t>
            </a:r>
            <a:r>
              <a:rPr lang="en-GB" sz="1400" dirty="0" err="1">
                <a:latin typeface="Roboto" panose="02000000000000000000" pitchFamily="2" charset="0"/>
              </a:rPr>
              <a:t>PloS</a:t>
            </a:r>
            <a:r>
              <a:rPr lang="en-GB" sz="1400" dirty="0">
                <a:latin typeface="Roboto" panose="02000000000000000000" pitchFamily="2" charset="0"/>
              </a:rPr>
              <a:t> Computational Biology)</a:t>
            </a:r>
            <a:endParaRPr lang="en-GB" sz="1400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83264-C2C6-47D0-B7B4-486BDDBC8078}"/>
              </a:ext>
            </a:extLst>
          </p:cNvPr>
          <p:cNvSpPr txBox="1"/>
          <p:nvPr/>
        </p:nvSpPr>
        <p:spPr>
          <a:xfrm>
            <a:off x="0" y="20394"/>
            <a:ext cx="5700472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Story of the trau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Roboto" panose="02000000000000000000" pitchFamily="2" charset="0"/>
              </a:rPr>
              <a:t>ma surgeon </a:t>
            </a:r>
            <a:endParaRPr lang="en-GB" sz="3200" b="0" i="0" dirty="0">
              <a:solidFill>
                <a:schemeClr val="accent2">
                  <a:lumMod val="75000"/>
                </a:schemeClr>
              </a:solidFill>
              <a:effectLst/>
              <a:highlight>
                <a:srgbClr val="000000"/>
              </a:highlight>
              <a:latin typeface="Roboto" panose="02000000000000000000" pitchFamily="2" charset="0"/>
            </a:endParaRPr>
          </a:p>
        </p:txBody>
      </p:sp>
      <p:pic>
        <p:nvPicPr>
          <p:cNvPr id="4098" name="Picture 2" descr="What is a Trauma Center? | Trauma System Levels | ER or Trauma?">
            <a:extLst>
              <a:ext uri="{FF2B5EF4-FFF2-40B4-BE49-F238E27FC236}">
                <a16:creationId xmlns:a16="http://schemas.microsoft.com/office/drawing/2014/main" id="{504252F2-B647-4A91-A9BD-6BC72BC3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11" y="2743200"/>
            <a:ext cx="4700521" cy="31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414F9-5310-4A84-AA6E-71D77684B97C}"/>
              </a:ext>
            </a:extLst>
          </p:cNvPr>
          <p:cNvSpPr txBox="1"/>
          <p:nvPr/>
        </p:nvSpPr>
        <p:spPr>
          <a:xfrm>
            <a:off x="0" y="5883772"/>
            <a:ext cx="4915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Source: https://share.upmc.com/2016/05/er-vs-trauma-center-levels/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2D5E1-77C0-4C55-8AC4-93755854DDE1}"/>
              </a:ext>
            </a:extLst>
          </p:cNvPr>
          <p:cNvSpPr txBox="1"/>
          <p:nvPr/>
        </p:nvSpPr>
        <p:spPr>
          <a:xfrm>
            <a:off x="6207049" y="734839"/>
            <a:ext cx="553727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Roboto" panose="02000000000000000000" pitchFamily="2" charset="0"/>
              </a:rPr>
              <a:t>High Mortality of Accident patients in trauma 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D75C1-D72A-4540-BBE2-1B2B3C074B17}"/>
              </a:ext>
            </a:extLst>
          </p:cNvPr>
          <p:cNvSpPr txBox="1"/>
          <p:nvPr/>
        </p:nvSpPr>
        <p:spPr>
          <a:xfrm>
            <a:off x="6207049" y="1494412"/>
            <a:ext cx="5469408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Roboto" panose="02000000000000000000" pitchFamily="2" charset="0"/>
              </a:rPr>
              <a:t>From patients stories, Surgeon suspected a corelation between type of accident and injury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0F0EC-6344-45FF-B425-AF8994B7975D}"/>
              </a:ext>
            </a:extLst>
          </p:cNvPr>
          <p:cNvSpPr txBox="1"/>
          <p:nvPr/>
        </p:nvSpPr>
        <p:spPr>
          <a:xfrm>
            <a:off x="6207049" y="2505101"/>
            <a:ext cx="5469408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</a:rPr>
              <a:t>Surgeon g</a:t>
            </a:r>
            <a:r>
              <a:rPr lang="en-GB" b="0" i="0" dirty="0">
                <a:effectLst/>
                <a:latin typeface="Roboto" panose="02000000000000000000" pitchFamily="2" charset="0"/>
              </a:rPr>
              <a:t>ot accident data from dept of Motor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BCF5B-B228-4C17-8668-2C577BC6AA5F}"/>
              </a:ext>
            </a:extLst>
          </p:cNvPr>
          <p:cNvSpPr txBox="1"/>
          <p:nvPr/>
        </p:nvSpPr>
        <p:spPr>
          <a:xfrm>
            <a:off x="6207048" y="3610396"/>
            <a:ext cx="5469409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Roboto" panose="02000000000000000000" pitchFamily="2" charset="0"/>
              </a:rPr>
              <a:t>Combined with electronic health record, Surgeon found a corelation between type of accident and injury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9CCE5B-DE25-443A-A31B-5D355E86EB26}"/>
              </a:ext>
            </a:extLst>
          </p:cNvPr>
          <p:cNvSpPr txBox="1"/>
          <p:nvPr/>
        </p:nvSpPr>
        <p:spPr>
          <a:xfrm>
            <a:off x="6339796" y="4971145"/>
            <a:ext cx="537536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Roboto" panose="02000000000000000000" pitchFamily="2" charset="0"/>
              </a:rPr>
              <a:t>Improved trauma patients care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12E3D-92C6-49FA-8113-A54DAA39A1E2}"/>
              </a:ext>
            </a:extLst>
          </p:cNvPr>
          <p:cNvSpPr txBox="1"/>
          <p:nvPr/>
        </p:nvSpPr>
        <p:spPr>
          <a:xfrm>
            <a:off x="6295588" y="5690778"/>
            <a:ext cx="523009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Roboto" panose="02000000000000000000" pitchFamily="2" charset="0"/>
              </a:rPr>
              <a:t>Data Science for the Public Good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2963D41-C955-44CD-BFCA-E0665C8197F1}"/>
              </a:ext>
            </a:extLst>
          </p:cNvPr>
          <p:cNvSpPr/>
          <p:nvPr/>
        </p:nvSpPr>
        <p:spPr>
          <a:xfrm>
            <a:off x="8472488" y="1134428"/>
            <a:ext cx="342900" cy="20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8A2AB90-6973-4FE1-BFD8-550E1630710E}"/>
              </a:ext>
            </a:extLst>
          </p:cNvPr>
          <p:cNvSpPr/>
          <p:nvPr/>
        </p:nvSpPr>
        <p:spPr>
          <a:xfrm>
            <a:off x="8453432" y="2172648"/>
            <a:ext cx="342900" cy="20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3D55424-2D40-4965-BCD9-E84C208E0809}"/>
              </a:ext>
            </a:extLst>
          </p:cNvPr>
          <p:cNvSpPr/>
          <p:nvPr/>
        </p:nvSpPr>
        <p:spPr>
          <a:xfrm>
            <a:off x="8505832" y="3210876"/>
            <a:ext cx="342900" cy="20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C9F1821-DC84-4590-A7DE-C7B5BEDA71A1}"/>
              </a:ext>
            </a:extLst>
          </p:cNvPr>
          <p:cNvSpPr/>
          <p:nvPr/>
        </p:nvSpPr>
        <p:spPr>
          <a:xfrm>
            <a:off x="8529642" y="4577695"/>
            <a:ext cx="342900" cy="20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CDA4C74-B363-4E2A-AAC5-5AAF1B5157F3}"/>
              </a:ext>
            </a:extLst>
          </p:cNvPr>
          <p:cNvSpPr/>
          <p:nvPr/>
        </p:nvSpPr>
        <p:spPr>
          <a:xfrm>
            <a:off x="8496304" y="5373045"/>
            <a:ext cx="342900" cy="20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9961C-A432-45BD-831F-7693F633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b="1" smtClean="0"/>
              <a:t>34</a:t>
            </a:fld>
            <a:r>
              <a:rPr lang="en-GB" sz="1600" b="1" dirty="0"/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72348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253A94-B338-44B7-8E8A-04D505503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2440"/>
              </p:ext>
            </p:extLst>
          </p:nvPr>
        </p:nvGraphicFramePr>
        <p:xfrm>
          <a:off x="6631674" y="1558335"/>
          <a:ext cx="5446023" cy="3324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CCB328-0567-4868-95AF-333398DC5CA1}"/>
              </a:ext>
            </a:extLst>
          </p:cNvPr>
          <p:cNvCxnSpPr>
            <a:cxnSpLocks/>
          </p:cNvCxnSpPr>
          <p:nvPr/>
        </p:nvCxnSpPr>
        <p:spPr>
          <a:xfrm>
            <a:off x="9720260" y="2512525"/>
            <a:ext cx="0" cy="1671637"/>
          </a:xfrm>
          <a:prstGeom prst="line">
            <a:avLst/>
          </a:prstGeom>
          <a:ln w="158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286E8A-C8EA-4CB7-9DB8-B06511A74B9C}"/>
              </a:ext>
            </a:extLst>
          </p:cNvPr>
          <p:cNvSpPr txBox="1"/>
          <p:nvPr/>
        </p:nvSpPr>
        <p:spPr>
          <a:xfrm>
            <a:off x="9354686" y="2207838"/>
            <a:ext cx="91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211.7M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49EB1-659B-4F94-AAE5-0DE0837550BB}"/>
              </a:ext>
            </a:extLst>
          </p:cNvPr>
          <p:cNvSpPr txBox="1"/>
          <p:nvPr/>
        </p:nvSpPr>
        <p:spPr>
          <a:xfrm rot="16200000">
            <a:off x="9242607" y="2727968"/>
            <a:ext cx="647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1774-7CE5-49A3-8724-9FADC05482F3}"/>
              </a:ext>
            </a:extLst>
          </p:cNvPr>
          <p:cNvSpPr txBox="1"/>
          <p:nvPr/>
        </p:nvSpPr>
        <p:spPr>
          <a:xfrm>
            <a:off x="10028038" y="3299647"/>
            <a:ext cx="91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400.1M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8F6066-46E4-46F6-A54A-9447FC1D3D7A}"/>
              </a:ext>
            </a:extLst>
          </p:cNvPr>
          <p:cNvCxnSpPr>
            <a:cxnSpLocks/>
          </p:cNvCxnSpPr>
          <p:nvPr/>
        </p:nvCxnSpPr>
        <p:spPr>
          <a:xfrm>
            <a:off x="10360717" y="2869643"/>
            <a:ext cx="0" cy="41647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EBB619-B1E6-4D9F-8D07-E2A52012C798}"/>
              </a:ext>
            </a:extLst>
          </p:cNvPr>
          <p:cNvSpPr txBox="1"/>
          <p:nvPr/>
        </p:nvSpPr>
        <p:spPr>
          <a:xfrm>
            <a:off x="10085835" y="2633306"/>
            <a:ext cx="60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2050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27A3775-2B0C-4FCF-829A-A322E69F7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628695"/>
              </p:ext>
            </p:extLst>
          </p:nvPr>
        </p:nvGraphicFramePr>
        <p:xfrm>
          <a:off x="198241" y="1171582"/>
          <a:ext cx="6547736" cy="5357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7FA859-ADB9-433E-B752-45E5965EF94D}"/>
              </a:ext>
            </a:extLst>
          </p:cNvPr>
          <p:cNvSpPr txBox="1"/>
          <p:nvPr/>
        </p:nvSpPr>
        <p:spPr>
          <a:xfrm>
            <a:off x="1902071" y="5773221"/>
            <a:ext cx="91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E48FBB-3A43-47CE-AB72-8024A693331B}"/>
              </a:ext>
            </a:extLst>
          </p:cNvPr>
          <p:cNvSpPr txBox="1"/>
          <p:nvPr/>
        </p:nvSpPr>
        <p:spPr>
          <a:xfrm>
            <a:off x="4889289" y="5773221"/>
            <a:ext cx="91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2050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E8303D-DF09-4E0C-B81E-53C619B16697}"/>
              </a:ext>
            </a:extLst>
          </p:cNvPr>
          <p:cNvCxnSpPr>
            <a:cxnSpLocks/>
          </p:cNvCxnSpPr>
          <p:nvPr/>
        </p:nvCxnSpPr>
        <p:spPr>
          <a:xfrm>
            <a:off x="6745977" y="1343025"/>
            <a:ext cx="0" cy="5514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9BFA806-5861-4CBA-BADD-9A5A8AD6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8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4D8851E-2663-4E50-810A-B5F61404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50" y="1514472"/>
            <a:ext cx="6112669" cy="4314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512B86-34C4-4D60-9FE1-C279C99F1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47261"/>
            <a:ext cx="5736431" cy="40492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55E26-2316-407F-B21F-C407D801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23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1426-B6A0-4597-8596-2F1967F7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88A7-F43B-4A96-B39C-9BDFEFA6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7A772F8-5322-4B7F-AA8A-7D8BAFE7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" y="619974"/>
            <a:ext cx="10979788" cy="64033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7D6F9-33C1-4403-94A5-7F70DD1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46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1426-B6A0-4597-8596-2F1967F7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88A7-F43B-4A96-B39C-9BDFEFA6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95458-2EEB-4360-9222-D57EBAC3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11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B359E-96D5-4A62-AB38-0470154C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smtClean="0"/>
              <a:t>4</a:t>
            </a:fld>
            <a:r>
              <a:rPr lang="en-GB" sz="1600" dirty="0"/>
              <a:t>/23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3ECAD8-1D5C-4D20-87D8-B241DFACE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7"/>
          <a:stretch/>
        </p:blipFill>
        <p:spPr bwMode="auto">
          <a:xfrm>
            <a:off x="649164" y="2130641"/>
            <a:ext cx="8558405" cy="31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A6030-9609-416B-8CA1-7EC656E0220E}"/>
              </a:ext>
            </a:extLst>
          </p:cNvPr>
          <p:cNvSpPr txBox="1"/>
          <p:nvPr/>
        </p:nvSpPr>
        <p:spPr>
          <a:xfrm>
            <a:off x="8790789" y="5987018"/>
            <a:ext cx="238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Djousse et al. 2012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39CB9-8F1D-42CA-A604-D7ADE1650645}"/>
              </a:ext>
            </a:extLst>
          </p:cNvPr>
          <p:cNvSpPr txBox="1"/>
          <p:nvPr/>
        </p:nvSpPr>
        <p:spPr>
          <a:xfrm>
            <a:off x="1930138" y="1603749"/>
            <a:ext cx="409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724128"/>
                </a:solidFill>
                <a:effectLst/>
                <a:latin typeface="arial" panose="020B0604020202020204" pitchFamily="34" charset="0"/>
              </a:rPr>
              <a:t>Fish intake and risk of Heart Failure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215BD9-D7C6-4387-AAA2-057499473F60}"/>
              </a:ext>
            </a:extLst>
          </p:cNvPr>
          <p:cNvSpPr/>
          <p:nvPr/>
        </p:nvSpPr>
        <p:spPr>
          <a:xfrm>
            <a:off x="1228933" y="186750"/>
            <a:ext cx="9734134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Previous Studies on Health Benefit of Fish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A20F1-0736-4F53-848C-347506D8AE31}"/>
              </a:ext>
            </a:extLst>
          </p:cNvPr>
          <p:cNvSpPr txBox="1"/>
          <p:nvPr/>
        </p:nvSpPr>
        <p:spPr>
          <a:xfrm>
            <a:off x="6785342" y="6048573"/>
            <a:ext cx="2623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i="0" dirty="0">
                <a:effectLst/>
                <a:latin typeface="arial" panose="020B0604020202020204" pitchFamily="34" charset="0"/>
              </a:rPr>
              <a:t>Observational Study:</a:t>
            </a:r>
          </a:p>
        </p:txBody>
      </p:sp>
    </p:spTree>
    <p:extLst>
      <p:ext uri="{BB962C8B-B14F-4D97-AF65-F5344CB8AC3E}">
        <p14:creationId xmlns:p14="http://schemas.microsoft.com/office/powerpoint/2010/main" val="1704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263A-8C4A-4AF2-BBC4-8F1EE6C0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smtClean="0"/>
              <a:t>5</a:t>
            </a:fld>
            <a:r>
              <a:rPr lang="en-GB" sz="1600" dirty="0"/>
              <a:t>/23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904A4-069D-49EB-A94F-B8266B93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5" y="784005"/>
            <a:ext cx="8341628" cy="60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BC91-A98F-47C1-83FF-C37A4B35B156}"/>
              </a:ext>
            </a:extLst>
          </p:cNvPr>
          <p:cNvSpPr txBox="1"/>
          <p:nvPr/>
        </p:nvSpPr>
        <p:spPr>
          <a:xfrm>
            <a:off x="8610600" y="2478630"/>
            <a:ext cx="32816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interfaceregular"/>
              </a:rPr>
              <a:t>Associations of fish oil supplement use and the risk of cardiovascular events and cardiovascular mortality stratified by potential risk factors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5D3D1-AF06-427C-AEBD-4B09B0FBCD01}"/>
              </a:ext>
            </a:extLst>
          </p:cNvPr>
          <p:cNvSpPr txBox="1"/>
          <p:nvPr/>
        </p:nvSpPr>
        <p:spPr>
          <a:xfrm>
            <a:off x="8973532" y="5858495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0" dirty="0">
                <a:solidFill>
                  <a:srgbClr val="333333"/>
                </a:solidFill>
                <a:effectLst/>
                <a:latin typeface="inherit"/>
              </a:rPr>
              <a:t>Li et al.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F618B-7C16-4AF3-8D87-24B7B3ADEA4B}"/>
              </a:ext>
            </a:extLst>
          </p:cNvPr>
          <p:cNvSpPr/>
          <p:nvPr/>
        </p:nvSpPr>
        <p:spPr>
          <a:xfrm>
            <a:off x="1063074" y="26700"/>
            <a:ext cx="9734134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Previous Studies on Health Benefit of Fish Consumption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B85F-FA36-4708-9183-FCD6E07E71CB}"/>
              </a:ext>
            </a:extLst>
          </p:cNvPr>
          <p:cNvSpPr txBox="1"/>
          <p:nvPr/>
        </p:nvSpPr>
        <p:spPr>
          <a:xfrm>
            <a:off x="87675" y="3632149"/>
            <a:ext cx="8341628" cy="6476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C901C-3B1A-46CE-9D78-7E6E7D915655}"/>
              </a:ext>
            </a:extLst>
          </p:cNvPr>
          <p:cNvSpPr txBox="1"/>
          <p:nvPr/>
        </p:nvSpPr>
        <p:spPr>
          <a:xfrm>
            <a:off x="8500145" y="1567814"/>
            <a:ext cx="328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interfaceregular"/>
              </a:rPr>
              <a:t>Study from the UK Biobank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8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A3A13-E492-4F00-B70F-D3C1559F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C9F5-6504-488F-B294-CF94A6177B40}" type="slidenum">
              <a:rPr lang="en-GB" sz="1600" smtClean="0"/>
              <a:t>6</a:t>
            </a:fld>
            <a:r>
              <a:rPr lang="en-GB" sz="1600" dirty="0"/>
              <a:t>/23</a:t>
            </a:r>
          </a:p>
        </p:txBody>
      </p:sp>
      <p:pic>
        <p:nvPicPr>
          <p:cNvPr id="2050" name="Picture 2" descr="Associations Between Types of Fish (per 5-g Increment) and Clinical Events in the Outcome Reduction With Initial Glargine Intervention (ORIGIN) Trial (n = 12 422)">
            <a:extLst>
              <a:ext uri="{FF2B5EF4-FFF2-40B4-BE49-F238E27FC236}">
                <a16:creationId xmlns:a16="http://schemas.microsoft.com/office/drawing/2014/main" id="{8924A711-21AC-48C9-A896-414CD00B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6" y="1460754"/>
            <a:ext cx="7715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AD87E-5DE7-4ED2-A456-5E0792E5DADB}"/>
              </a:ext>
            </a:extLst>
          </p:cNvPr>
          <p:cNvSpPr txBox="1"/>
          <p:nvPr/>
        </p:nvSpPr>
        <p:spPr>
          <a:xfrm>
            <a:off x="8211377" y="2563744"/>
            <a:ext cx="35416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333333"/>
                </a:solidFill>
                <a:effectLst/>
                <a:latin typeface="Guardian TextSans Web"/>
              </a:rPr>
              <a:t>Associations Between Types of Fish (per 5-g Increment) and Clinical Events in the Outcome Reduction With Initial Glargine Intervention (ORIGIN) Trial (n = 12 422)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62218-F7AF-4C19-A1E4-35300485626C}"/>
              </a:ext>
            </a:extLst>
          </p:cNvPr>
          <p:cNvSpPr txBox="1"/>
          <p:nvPr/>
        </p:nvSpPr>
        <p:spPr>
          <a:xfrm>
            <a:off x="8745410" y="5771888"/>
            <a:ext cx="354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Guardian TextSans Web"/>
              </a:rPr>
              <a:t>Mohan et al. 2021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0AFA0-FE17-4239-AB87-C48CA2F8A01F}"/>
              </a:ext>
            </a:extLst>
          </p:cNvPr>
          <p:cNvSpPr/>
          <p:nvPr/>
        </p:nvSpPr>
        <p:spPr>
          <a:xfrm>
            <a:off x="1063074" y="26700"/>
            <a:ext cx="9734134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Previous Studies on Health Benefit of Fish Consumption</a:t>
            </a:r>
          </a:p>
        </p:txBody>
      </p:sp>
    </p:spTree>
    <p:extLst>
      <p:ext uri="{BB962C8B-B14F-4D97-AF65-F5344CB8AC3E}">
        <p14:creationId xmlns:p14="http://schemas.microsoft.com/office/powerpoint/2010/main" val="215831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rontiers | Use of Mendelian Randomization for Identifying Risk Factors for  Brain Tumors | Genetics">
            <a:extLst>
              <a:ext uri="{FF2B5EF4-FFF2-40B4-BE49-F238E27FC236}">
                <a16:creationId xmlns:a16="http://schemas.microsoft.com/office/drawing/2014/main" id="{AD1ABC04-3D8B-42C7-AD05-46F63CCA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6" y="1481232"/>
            <a:ext cx="6933572" cy="41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81E8B-36AB-4D2B-854E-9E28B9595832}"/>
              </a:ext>
            </a:extLst>
          </p:cNvPr>
          <p:cNvSpPr txBox="1"/>
          <p:nvPr/>
        </p:nvSpPr>
        <p:spPr>
          <a:xfrm>
            <a:off x="887332" y="6011223"/>
            <a:ext cx="295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Howell et al. 2018. 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C43B0-DAE9-4A8D-8B2B-E8A5C3E52421}"/>
              </a:ext>
            </a:extLst>
          </p:cNvPr>
          <p:cNvSpPr txBox="1"/>
          <p:nvPr/>
        </p:nvSpPr>
        <p:spPr>
          <a:xfrm>
            <a:off x="8220845" y="2268649"/>
            <a:ext cx="34557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Notable Successes of MR</a:t>
            </a:r>
          </a:p>
          <a:p>
            <a:endParaRPr lang="en-GB" dirty="0"/>
          </a:p>
          <a:p>
            <a:r>
              <a:rPr lang="en-GB" dirty="0"/>
              <a:t>Identified causal links between: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smoking and lung cancer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blood pressure and stroke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55824-4685-43EE-B63E-2D7607702C8F}"/>
              </a:ext>
            </a:extLst>
          </p:cNvPr>
          <p:cNvSpPr txBox="1"/>
          <p:nvPr/>
        </p:nvSpPr>
        <p:spPr>
          <a:xfrm>
            <a:off x="1528713" y="136525"/>
            <a:ext cx="913457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Mendelian randomization (MR) on Fish consumption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1E94A-64E7-4B85-80C4-E45CD51D0C60}"/>
              </a:ext>
            </a:extLst>
          </p:cNvPr>
          <p:cNvSpPr txBox="1"/>
          <p:nvPr/>
        </p:nvSpPr>
        <p:spPr>
          <a:xfrm>
            <a:off x="10818246" y="6212920"/>
            <a:ext cx="9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7/23</a:t>
            </a:r>
          </a:p>
        </p:txBody>
      </p:sp>
    </p:spTree>
    <p:extLst>
      <p:ext uri="{BB962C8B-B14F-4D97-AF65-F5344CB8AC3E}">
        <p14:creationId xmlns:p14="http://schemas.microsoft.com/office/powerpoint/2010/main" val="158894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7BA63005-969D-4E5C-86C8-2F50876BF613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8</a:t>
            </a:fld>
            <a:r>
              <a:rPr lang="en-GB" sz="1600" b="1" dirty="0"/>
              <a:t>/23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DE3D5D-5BCC-40F6-B6E0-3A3DE069C239}"/>
              </a:ext>
            </a:extLst>
          </p:cNvPr>
          <p:cNvGrpSpPr/>
          <p:nvPr/>
        </p:nvGrpSpPr>
        <p:grpSpPr>
          <a:xfrm>
            <a:off x="3322038" y="1735762"/>
            <a:ext cx="3455765" cy="1206747"/>
            <a:chOff x="8093641" y="4718059"/>
            <a:chExt cx="3455765" cy="12067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9DF03E-4887-41EE-8837-288CDEC329DA}"/>
                </a:ext>
              </a:extLst>
            </p:cNvPr>
            <p:cNvSpPr txBox="1"/>
            <p:nvPr/>
          </p:nvSpPr>
          <p:spPr>
            <a:xfrm>
              <a:off x="8093641" y="5524696"/>
              <a:ext cx="34557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G 	Fish Intake	 CVD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8BD39D-6DBA-44D9-B1FC-4D5C1B18D696}"/>
                </a:ext>
              </a:extLst>
            </p:cNvPr>
            <p:cNvSpPr/>
            <p:nvPr/>
          </p:nvSpPr>
          <p:spPr>
            <a:xfrm>
              <a:off x="8559537" y="5700504"/>
              <a:ext cx="386499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B40A3EF-73A2-4D64-861F-9BCAF86E43C0}"/>
                </a:ext>
              </a:extLst>
            </p:cNvPr>
            <p:cNvSpPr/>
            <p:nvPr/>
          </p:nvSpPr>
          <p:spPr>
            <a:xfrm>
              <a:off x="10342777" y="5711503"/>
              <a:ext cx="386499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1584E-BB97-4386-9604-6D3FA7FB5169}"/>
                </a:ext>
              </a:extLst>
            </p:cNvPr>
            <p:cNvSpPr txBox="1"/>
            <p:nvPr/>
          </p:nvSpPr>
          <p:spPr>
            <a:xfrm>
              <a:off x="10438346" y="4718059"/>
              <a:ext cx="4266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U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FC406DB-01F2-4452-BE52-D239B3ABFA45}"/>
                </a:ext>
              </a:extLst>
            </p:cNvPr>
            <p:cNvSpPr/>
            <p:nvPr/>
          </p:nvSpPr>
          <p:spPr>
            <a:xfrm rot="7626328">
              <a:off x="10081359" y="5261198"/>
              <a:ext cx="54169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D527DBC-9286-4EAB-A5D7-3100CADF970B}"/>
                </a:ext>
              </a:extLst>
            </p:cNvPr>
            <p:cNvSpPr/>
            <p:nvPr/>
          </p:nvSpPr>
          <p:spPr>
            <a:xfrm rot="3318974">
              <a:off x="10658986" y="5241836"/>
              <a:ext cx="54169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DF80C8F9-DA46-43DF-BE7D-5197F67B846C}"/>
              </a:ext>
            </a:extLst>
          </p:cNvPr>
          <p:cNvSpPr/>
          <p:nvPr/>
        </p:nvSpPr>
        <p:spPr>
          <a:xfrm rot="20174141">
            <a:off x="2253698" y="2322965"/>
            <a:ext cx="4076027" cy="1135700"/>
          </a:xfrm>
          <a:prstGeom prst="arc">
            <a:avLst>
              <a:gd name="adj1" fmla="val 13560188"/>
              <a:gd name="adj2" fmla="val 20885785"/>
            </a:avLst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B8C89F9-C9FB-48B5-812A-44EF744DFEE1}"/>
              </a:ext>
            </a:extLst>
          </p:cNvPr>
          <p:cNvSpPr/>
          <p:nvPr/>
        </p:nvSpPr>
        <p:spPr>
          <a:xfrm rot="10499295">
            <a:off x="3340270" y="1999566"/>
            <a:ext cx="3847557" cy="1135700"/>
          </a:xfrm>
          <a:prstGeom prst="arc">
            <a:avLst>
              <a:gd name="adj1" fmla="val 11995006"/>
              <a:gd name="adj2" fmla="val 21151504"/>
            </a:avLst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7BDA6-4515-4075-A708-EFAACED68A96}"/>
              </a:ext>
            </a:extLst>
          </p:cNvPr>
          <p:cNvSpPr txBox="1"/>
          <p:nvPr/>
        </p:nvSpPr>
        <p:spPr>
          <a:xfrm rot="20301698">
            <a:off x="4454287" y="1872191"/>
            <a:ext cx="6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5D6F5-8AD8-4F87-B2C3-E068E435C0E8}"/>
              </a:ext>
            </a:extLst>
          </p:cNvPr>
          <p:cNvSpPr txBox="1"/>
          <p:nvPr/>
        </p:nvSpPr>
        <p:spPr>
          <a:xfrm rot="21084588">
            <a:off x="4926620" y="2939549"/>
            <a:ext cx="6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1A317-8C21-4DCB-ABA0-4BBE29002C93}"/>
              </a:ext>
            </a:extLst>
          </p:cNvPr>
          <p:cNvSpPr txBox="1"/>
          <p:nvPr/>
        </p:nvSpPr>
        <p:spPr>
          <a:xfrm>
            <a:off x="1528713" y="136525"/>
            <a:ext cx="913457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Mendelian randomization (MR) on Fish consumption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91BE2-612A-47C8-A52D-E5770855DB48}"/>
              </a:ext>
            </a:extLst>
          </p:cNvPr>
          <p:cNvGrpSpPr/>
          <p:nvPr/>
        </p:nvGrpSpPr>
        <p:grpSpPr>
          <a:xfrm>
            <a:off x="3474438" y="4369025"/>
            <a:ext cx="3455765" cy="1206747"/>
            <a:chOff x="8093641" y="4718059"/>
            <a:chExt cx="3455765" cy="12067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0550CE-3B6E-49A3-9567-5823B19C12F5}"/>
                </a:ext>
              </a:extLst>
            </p:cNvPr>
            <p:cNvSpPr txBox="1"/>
            <p:nvPr/>
          </p:nvSpPr>
          <p:spPr>
            <a:xfrm>
              <a:off x="8093641" y="5524696"/>
              <a:ext cx="34557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G 	Fish Intake	 T2D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1166FEB-9AC3-45A5-8B66-D07A762B812C}"/>
                </a:ext>
              </a:extLst>
            </p:cNvPr>
            <p:cNvSpPr/>
            <p:nvPr/>
          </p:nvSpPr>
          <p:spPr>
            <a:xfrm>
              <a:off x="8559537" y="5700504"/>
              <a:ext cx="386499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45E6551-B91E-41D3-8C4C-78D129C4E65C}"/>
                </a:ext>
              </a:extLst>
            </p:cNvPr>
            <p:cNvSpPr/>
            <p:nvPr/>
          </p:nvSpPr>
          <p:spPr>
            <a:xfrm>
              <a:off x="10342777" y="5711503"/>
              <a:ext cx="386499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21219-2F86-4514-A84A-B7C0BFFFB5A4}"/>
                </a:ext>
              </a:extLst>
            </p:cNvPr>
            <p:cNvSpPr txBox="1"/>
            <p:nvPr/>
          </p:nvSpPr>
          <p:spPr>
            <a:xfrm>
              <a:off x="10438346" y="4718059"/>
              <a:ext cx="4266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U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9E4D55D-11FA-4D6E-BEAF-6C1590AFA4EC}"/>
                </a:ext>
              </a:extLst>
            </p:cNvPr>
            <p:cNvSpPr/>
            <p:nvPr/>
          </p:nvSpPr>
          <p:spPr>
            <a:xfrm rot="7626328">
              <a:off x="10081359" y="5261198"/>
              <a:ext cx="54169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C469FF5-E891-48B8-858F-546C317087AE}"/>
                </a:ext>
              </a:extLst>
            </p:cNvPr>
            <p:cNvSpPr/>
            <p:nvPr/>
          </p:nvSpPr>
          <p:spPr>
            <a:xfrm rot="3318974">
              <a:off x="10658986" y="5241836"/>
              <a:ext cx="541690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C9D46099-5B8B-4AAB-9789-F337EA96093D}"/>
              </a:ext>
            </a:extLst>
          </p:cNvPr>
          <p:cNvSpPr/>
          <p:nvPr/>
        </p:nvSpPr>
        <p:spPr>
          <a:xfrm rot="20174141">
            <a:off x="2406098" y="4956228"/>
            <a:ext cx="4076027" cy="1135700"/>
          </a:xfrm>
          <a:prstGeom prst="arc">
            <a:avLst>
              <a:gd name="adj1" fmla="val 13560188"/>
              <a:gd name="adj2" fmla="val 20885785"/>
            </a:avLst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096C34D-254B-4C95-A950-CB4CB3F6A306}"/>
              </a:ext>
            </a:extLst>
          </p:cNvPr>
          <p:cNvSpPr/>
          <p:nvPr/>
        </p:nvSpPr>
        <p:spPr>
          <a:xfrm rot="10499295">
            <a:off x="3492670" y="4632829"/>
            <a:ext cx="3847557" cy="1135700"/>
          </a:xfrm>
          <a:prstGeom prst="arc">
            <a:avLst>
              <a:gd name="adj1" fmla="val 11995006"/>
              <a:gd name="adj2" fmla="val 21151504"/>
            </a:avLst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3C514-8B18-4CD2-BC42-80C703CF2548}"/>
              </a:ext>
            </a:extLst>
          </p:cNvPr>
          <p:cNvSpPr txBox="1"/>
          <p:nvPr/>
        </p:nvSpPr>
        <p:spPr>
          <a:xfrm rot="20301698">
            <a:off x="4642025" y="4513089"/>
            <a:ext cx="6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D56D0-22ED-4C0A-B254-B8033B9515E5}"/>
              </a:ext>
            </a:extLst>
          </p:cNvPr>
          <p:cNvSpPr txBox="1"/>
          <p:nvPr/>
        </p:nvSpPr>
        <p:spPr>
          <a:xfrm rot="21084588">
            <a:off x="5079020" y="5572812"/>
            <a:ext cx="6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51A1BD-7362-4FC2-AF7B-F2B2F3157D8D}"/>
              </a:ext>
            </a:extLst>
          </p:cNvPr>
          <p:cNvSpPr txBox="1"/>
          <p:nvPr/>
        </p:nvSpPr>
        <p:spPr>
          <a:xfrm>
            <a:off x="2350069" y="2533541"/>
            <a:ext cx="652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86EA9-6759-4887-96B3-7A277F6C3461}"/>
              </a:ext>
            </a:extLst>
          </p:cNvPr>
          <p:cNvSpPr txBox="1"/>
          <p:nvPr/>
        </p:nvSpPr>
        <p:spPr>
          <a:xfrm>
            <a:off x="2387837" y="5190777"/>
            <a:ext cx="652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5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8DB2D-0E6E-4748-9E11-DE6C1C7C1885}"/>
              </a:ext>
            </a:extLst>
          </p:cNvPr>
          <p:cNvSpPr txBox="1"/>
          <p:nvPr/>
        </p:nvSpPr>
        <p:spPr>
          <a:xfrm>
            <a:off x="1167987" y="172382"/>
            <a:ext cx="913457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11C7F-1AC4-4C96-B395-CB20A2D28BE7}"/>
              </a:ext>
            </a:extLst>
          </p:cNvPr>
          <p:cNvSpPr txBox="1"/>
          <p:nvPr/>
        </p:nvSpPr>
        <p:spPr>
          <a:xfrm>
            <a:off x="176299" y="2616231"/>
            <a:ext cx="746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1. Genetic Instrument Selection (</a:t>
            </a:r>
            <a:r>
              <a:rPr lang="en-GB" sz="2000" dirty="0"/>
              <a:t>from Published studies</a:t>
            </a:r>
            <a:r>
              <a:rPr lang="en-GB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9774B-F9CA-465E-80AE-A8C8C8641171}"/>
              </a:ext>
            </a:extLst>
          </p:cNvPr>
          <p:cNvSpPr txBox="1"/>
          <p:nvPr/>
        </p:nvSpPr>
        <p:spPr>
          <a:xfrm>
            <a:off x="213804" y="4108367"/>
            <a:ext cx="11362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2. Selection of Exposure(Fish Consumption) in the UK Biobank:	</a:t>
            </a:r>
            <a:r>
              <a:rPr lang="en-GB" sz="24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GB" sz="2400" b="1" i="0" dirty="0">
                <a:solidFill>
                  <a:srgbClr val="1D1C1D"/>
                </a:solidFill>
                <a:effectLst/>
                <a:latin typeface="Slack-Lato"/>
              </a:rPr>
              <a:t>G -&gt; X from UKBB</a:t>
            </a:r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3D8A-1842-4A17-8581-C853A5EC0249}"/>
              </a:ext>
            </a:extLst>
          </p:cNvPr>
          <p:cNvSpPr txBox="1"/>
          <p:nvPr/>
        </p:nvSpPr>
        <p:spPr>
          <a:xfrm>
            <a:off x="86895" y="5734342"/>
            <a:ext cx="11035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3. Selection of Outcomes (Using </a:t>
            </a:r>
            <a:r>
              <a:rPr lang="en-GB" sz="2400" dirty="0" err="1"/>
              <a:t>PhenoScanner</a:t>
            </a:r>
            <a:r>
              <a:rPr lang="en-GB" sz="2400" dirty="0"/>
              <a:t>) 		</a:t>
            </a:r>
            <a:r>
              <a:rPr lang="en-GB" sz="2400" b="1" i="0" dirty="0">
                <a:solidFill>
                  <a:srgbClr val="1D1C1D"/>
                </a:solidFill>
                <a:effectLst/>
                <a:latin typeface="Slack-Lato"/>
              </a:rPr>
              <a:t>G -&gt; Y from cardiogram</a:t>
            </a:r>
            <a:endParaRPr lang="en-GB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D37DD9-6F74-4EB1-9D0A-B962AB44D959}"/>
              </a:ext>
            </a:extLst>
          </p:cNvPr>
          <p:cNvGrpSpPr/>
          <p:nvPr/>
        </p:nvGrpSpPr>
        <p:grpSpPr>
          <a:xfrm>
            <a:off x="6990125" y="1304471"/>
            <a:ext cx="4934129" cy="1722903"/>
            <a:chOff x="3394602" y="1735762"/>
            <a:chExt cx="4934129" cy="17229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B354E7-3CDB-472B-813D-3F901B6CC0A9}"/>
                </a:ext>
              </a:extLst>
            </p:cNvPr>
            <p:cNvGrpSpPr/>
            <p:nvPr/>
          </p:nvGrpSpPr>
          <p:grpSpPr>
            <a:xfrm>
              <a:off x="4462942" y="1735762"/>
              <a:ext cx="3455765" cy="1206747"/>
              <a:chOff x="8093641" y="4718059"/>
              <a:chExt cx="3455765" cy="120674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72E306-9AA0-4CAB-861C-D28275257FFA}"/>
                  </a:ext>
                </a:extLst>
              </p:cNvPr>
              <p:cNvSpPr txBox="1"/>
              <p:nvPr/>
            </p:nvSpPr>
            <p:spPr>
              <a:xfrm>
                <a:off x="8093641" y="5524696"/>
                <a:ext cx="3455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/>
                  <a:t>G 	Fish Intake	 CVD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05F4C49A-1AE8-486C-9739-F978D3BD99BF}"/>
                  </a:ext>
                </a:extLst>
              </p:cNvPr>
              <p:cNvSpPr/>
              <p:nvPr/>
            </p:nvSpPr>
            <p:spPr>
              <a:xfrm>
                <a:off x="8559537" y="5700504"/>
                <a:ext cx="386499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4981FE0E-464A-4B33-972F-B7C9892D685D}"/>
                  </a:ext>
                </a:extLst>
              </p:cNvPr>
              <p:cNvSpPr/>
              <p:nvPr/>
            </p:nvSpPr>
            <p:spPr>
              <a:xfrm>
                <a:off x="10342777" y="5711503"/>
                <a:ext cx="386499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00F96C-5421-4CFF-B4E7-77EDE1745A2C}"/>
                  </a:ext>
                </a:extLst>
              </p:cNvPr>
              <p:cNvSpPr txBox="1"/>
              <p:nvPr/>
            </p:nvSpPr>
            <p:spPr>
              <a:xfrm>
                <a:off x="10438346" y="4718059"/>
                <a:ext cx="4266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/>
                  <a:t>U</a:t>
                </a: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3F441456-EB77-4296-BFB3-9905744348A0}"/>
                  </a:ext>
                </a:extLst>
              </p:cNvPr>
              <p:cNvSpPr/>
              <p:nvPr/>
            </p:nvSpPr>
            <p:spPr>
              <a:xfrm rot="7626328">
                <a:off x="10081359" y="5261198"/>
                <a:ext cx="54169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2DFF93ED-F5DE-4DF1-B793-BF97331CCB91}"/>
                  </a:ext>
                </a:extLst>
              </p:cNvPr>
              <p:cNvSpPr/>
              <p:nvPr/>
            </p:nvSpPr>
            <p:spPr>
              <a:xfrm rot="3318974">
                <a:off x="10658986" y="5241836"/>
                <a:ext cx="54169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1684571-A037-49DA-AD0F-F80F9F662B60}"/>
                </a:ext>
              </a:extLst>
            </p:cNvPr>
            <p:cNvSpPr/>
            <p:nvPr/>
          </p:nvSpPr>
          <p:spPr>
            <a:xfrm rot="20174141">
              <a:off x="3394602" y="2322965"/>
              <a:ext cx="4076027" cy="1135700"/>
            </a:xfrm>
            <a:prstGeom prst="arc">
              <a:avLst>
                <a:gd name="adj1" fmla="val 13560188"/>
                <a:gd name="adj2" fmla="val 20885785"/>
              </a:avLst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95274CF-A265-4D8D-9680-5D0B89BABD74}"/>
                </a:ext>
              </a:extLst>
            </p:cNvPr>
            <p:cNvSpPr/>
            <p:nvPr/>
          </p:nvSpPr>
          <p:spPr>
            <a:xfrm rot="10499295">
              <a:off x="4481174" y="1999566"/>
              <a:ext cx="3847557" cy="1135700"/>
            </a:xfrm>
            <a:prstGeom prst="arc">
              <a:avLst>
                <a:gd name="adj1" fmla="val 11995006"/>
                <a:gd name="adj2" fmla="val 21151504"/>
              </a:avLst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03331E-43BB-4B58-92F7-43FEF4C9F6C8}"/>
                </a:ext>
              </a:extLst>
            </p:cNvPr>
            <p:cNvSpPr txBox="1"/>
            <p:nvPr/>
          </p:nvSpPr>
          <p:spPr>
            <a:xfrm rot="20301698">
              <a:off x="5595191" y="1872191"/>
              <a:ext cx="67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EC648B-7251-4F25-9BD3-774A94AE9935}"/>
                </a:ext>
              </a:extLst>
            </p:cNvPr>
            <p:cNvSpPr txBox="1"/>
            <p:nvPr/>
          </p:nvSpPr>
          <p:spPr>
            <a:xfrm rot="21084588">
              <a:off x="6067524" y="2939549"/>
              <a:ext cx="67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3648F59A-E554-4AC5-9067-7D2301814EC0}"/>
              </a:ext>
            </a:extLst>
          </p:cNvPr>
          <p:cNvSpPr txBox="1">
            <a:spLocks/>
          </p:cNvSpPr>
          <p:nvPr/>
        </p:nvSpPr>
        <p:spPr>
          <a:xfrm>
            <a:off x="8214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0C9F5-6504-488F-B294-CF94A6177B40}" type="slidenum">
              <a:rPr lang="en-GB" sz="1600" b="1" smtClean="0"/>
              <a:pPr/>
              <a:t>9</a:t>
            </a:fld>
            <a:r>
              <a:rPr lang="en-GB" sz="1600" b="1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46854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1299</Words>
  <Application>Microsoft Office PowerPoint</Application>
  <PresentationFormat>Widescreen</PresentationFormat>
  <Paragraphs>304</Paragraphs>
  <Slides>38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Guardian TextSans Web</vt:lpstr>
      <vt:lpstr>Harding</vt:lpstr>
      <vt:lpstr>inherit</vt:lpstr>
      <vt:lpstr>interfaceregular</vt:lpstr>
      <vt:lpstr>Slack-Lato</vt:lpstr>
      <vt:lpstr>source-serif-pro</vt:lpstr>
      <vt:lpstr>Arial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Ifeanyi Chukwu</dc:creator>
  <cp:lastModifiedBy>Ifeanyi Chukwu</cp:lastModifiedBy>
  <cp:revision>7</cp:revision>
  <dcterms:created xsi:type="dcterms:W3CDTF">2021-07-27T22:29:51Z</dcterms:created>
  <dcterms:modified xsi:type="dcterms:W3CDTF">2021-08-06T11:32:20Z</dcterms:modified>
</cp:coreProperties>
</file>